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78" r:id="rId2"/>
    <p:sldId id="279" r:id="rId3"/>
    <p:sldId id="280" r:id="rId4"/>
    <p:sldId id="282" r:id="rId5"/>
    <p:sldId id="284" r:id="rId6"/>
    <p:sldId id="283" r:id="rId7"/>
    <p:sldId id="281" r:id="rId8"/>
    <p:sldId id="297" r:id="rId9"/>
    <p:sldId id="298" r:id="rId10"/>
    <p:sldId id="285" r:id="rId11"/>
    <p:sldId id="286" r:id="rId12"/>
    <p:sldId id="288" r:id="rId13"/>
    <p:sldId id="262" r:id="rId14"/>
    <p:sldId id="289" r:id="rId15"/>
    <p:sldId id="296" r:id="rId16"/>
    <p:sldId id="290" r:id="rId17"/>
    <p:sldId id="291" r:id="rId18"/>
    <p:sldId id="292" r:id="rId19"/>
    <p:sldId id="293" r:id="rId20"/>
    <p:sldId id="294" r:id="rId21"/>
    <p:sldId id="295" r:id="rId22"/>
    <p:sldId id="256" r:id="rId23"/>
    <p:sldId id="257" r:id="rId24"/>
    <p:sldId id="272" r:id="rId25"/>
    <p:sldId id="266" r:id="rId26"/>
    <p:sldId id="265" r:id="rId27"/>
    <p:sldId id="260" r:id="rId28"/>
    <p:sldId id="259" r:id="rId29"/>
    <p:sldId id="263" r:id="rId30"/>
    <p:sldId id="273" r:id="rId31"/>
    <p:sldId id="264" r:id="rId32"/>
    <p:sldId id="276" r:id="rId33"/>
    <p:sldId id="270" r:id="rId34"/>
    <p:sldId id="277" r:id="rId35"/>
    <p:sldId id="275" r:id="rId36"/>
    <p:sldId id="258" r:id="rId37"/>
    <p:sldId id="268" r:id="rId38"/>
    <p:sldId id="269" r:id="rId39"/>
    <p:sldId id="271" r:id="rId4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p:cViewPr varScale="1">
        <p:scale>
          <a:sx n="117" d="100"/>
          <a:sy n="117" d="100"/>
        </p:scale>
        <p:origin x="148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6A9F76-17CD-4222-8EFD-B1872E9E82A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5B1C282-A0E4-4453-AA46-A9B013C7DB9F}">
      <dgm:prSet/>
      <dgm:spPr/>
      <dgm:t>
        <a:bodyPr/>
        <a:lstStyle/>
        <a:p>
          <a:r>
            <a:rPr lang="tr-TR" dirty="0"/>
            <a:t>*</a:t>
          </a:r>
          <a:r>
            <a:rPr lang="tr-TR" dirty="0" err="1"/>
            <a:t>Less</a:t>
          </a:r>
          <a:r>
            <a:rPr lang="tr-TR" dirty="0"/>
            <a:t> </a:t>
          </a:r>
          <a:r>
            <a:rPr lang="tr-TR" dirty="0" err="1"/>
            <a:t>idealized</a:t>
          </a:r>
          <a:r>
            <a:rPr lang="tr-TR" dirty="0"/>
            <a:t> </a:t>
          </a:r>
          <a:r>
            <a:rPr lang="tr-TR" dirty="0" err="1"/>
            <a:t>view</a:t>
          </a:r>
          <a:r>
            <a:rPr lang="tr-TR" dirty="0"/>
            <a:t> of </a:t>
          </a:r>
          <a:r>
            <a:rPr lang="tr-TR" dirty="0" err="1"/>
            <a:t>nature</a:t>
          </a:r>
          <a:endParaRPr lang="en-US" dirty="0"/>
        </a:p>
      </dgm:t>
    </dgm:pt>
    <dgm:pt modelId="{9825971B-F624-4AB0-B6EA-D4DBF6779486}" type="parTrans" cxnId="{3105E8C0-E2D9-42B6-A7C5-B3640D936868}">
      <dgm:prSet/>
      <dgm:spPr/>
      <dgm:t>
        <a:bodyPr/>
        <a:lstStyle/>
        <a:p>
          <a:endParaRPr lang="en-US"/>
        </a:p>
      </dgm:t>
    </dgm:pt>
    <dgm:pt modelId="{983C1085-7533-4044-BBA6-D11CC827A271}" type="sibTrans" cxnId="{3105E8C0-E2D9-42B6-A7C5-B3640D936868}">
      <dgm:prSet/>
      <dgm:spPr/>
      <dgm:t>
        <a:bodyPr/>
        <a:lstStyle/>
        <a:p>
          <a:endParaRPr lang="en-US"/>
        </a:p>
      </dgm:t>
    </dgm:pt>
    <dgm:pt modelId="{2D59C589-20A2-499D-A6E8-3055DED6BE39}">
      <dgm:prSet/>
      <dgm:spPr/>
      <dgm:t>
        <a:bodyPr/>
        <a:lstStyle/>
        <a:p>
          <a:r>
            <a:rPr lang="tr-TR" dirty="0"/>
            <a:t>*</a:t>
          </a:r>
          <a:r>
            <a:rPr lang="tr-TR" dirty="0" err="1"/>
            <a:t>Interest</a:t>
          </a:r>
          <a:r>
            <a:rPr lang="tr-TR" dirty="0"/>
            <a:t> in </a:t>
          </a:r>
          <a:r>
            <a:rPr lang="tr-TR" dirty="0" err="1"/>
            <a:t>Greek</a:t>
          </a:r>
          <a:r>
            <a:rPr lang="tr-TR" dirty="0"/>
            <a:t> </a:t>
          </a:r>
          <a:r>
            <a:rPr lang="tr-TR" dirty="0" err="1"/>
            <a:t>culture</a:t>
          </a:r>
          <a:r>
            <a:rPr lang="tr-TR" dirty="0"/>
            <a:t>, </a:t>
          </a:r>
          <a:r>
            <a:rPr lang="tr-TR" dirty="0" err="1"/>
            <a:t>mythology</a:t>
          </a:r>
          <a:r>
            <a:rPr lang="tr-TR" dirty="0"/>
            <a:t>, </a:t>
          </a:r>
          <a:r>
            <a:rPr lang="tr-TR" dirty="0" err="1"/>
            <a:t>religion</a:t>
          </a:r>
          <a:r>
            <a:rPr lang="tr-TR" dirty="0"/>
            <a:t> </a:t>
          </a:r>
          <a:r>
            <a:rPr lang="tr-TR" dirty="0" err="1"/>
            <a:t>and</a:t>
          </a:r>
          <a:r>
            <a:rPr lang="tr-TR" dirty="0"/>
            <a:t> </a:t>
          </a:r>
          <a:r>
            <a:rPr lang="tr-TR" dirty="0" err="1"/>
            <a:t>politics</a:t>
          </a:r>
          <a:endParaRPr lang="en-US" dirty="0"/>
        </a:p>
      </dgm:t>
    </dgm:pt>
    <dgm:pt modelId="{36EE8331-AD65-47CB-9F12-3D59737644A1}" type="parTrans" cxnId="{25A1CB66-3BAD-4A75-843F-FA4A45E58BA5}">
      <dgm:prSet/>
      <dgm:spPr/>
      <dgm:t>
        <a:bodyPr/>
        <a:lstStyle/>
        <a:p>
          <a:endParaRPr lang="en-US"/>
        </a:p>
      </dgm:t>
    </dgm:pt>
    <dgm:pt modelId="{31B5BF25-4CF1-46EE-A8D6-F752A6B32A1C}" type="sibTrans" cxnId="{25A1CB66-3BAD-4A75-843F-FA4A45E58BA5}">
      <dgm:prSet/>
      <dgm:spPr/>
      <dgm:t>
        <a:bodyPr/>
        <a:lstStyle/>
        <a:p>
          <a:endParaRPr lang="en-US"/>
        </a:p>
      </dgm:t>
    </dgm:pt>
    <dgm:pt modelId="{9A0A40A9-6D11-4B57-8E66-01965A3E62E9}">
      <dgm:prSet/>
      <dgm:spPr/>
      <dgm:t>
        <a:bodyPr/>
        <a:lstStyle/>
        <a:p>
          <a:r>
            <a:rPr lang="tr-TR" dirty="0"/>
            <a:t>*</a:t>
          </a:r>
          <a:r>
            <a:rPr lang="tr-TR" dirty="0" err="1"/>
            <a:t>Complex</a:t>
          </a:r>
          <a:r>
            <a:rPr lang="tr-TR" dirty="0"/>
            <a:t> form of </a:t>
          </a:r>
          <a:r>
            <a:rPr lang="tr-TR" dirty="0" err="1"/>
            <a:t>poetry</a:t>
          </a:r>
          <a:endParaRPr lang="en-US" dirty="0"/>
        </a:p>
      </dgm:t>
    </dgm:pt>
    <dgm:pt modelId="{EFB7BFF2-9DBA-476B-896F-8D6F9D428749}" type="parTrans" cxnId="{069AF627-E89F-4EDE-9DE7-E02EF39EF7AF}">
      <dgm:prSet/>
      <dgm:spPr/>
      <dgm:t>
        <a:bodyPr/>
        <a:lstStyle/>
        <a:p>
          <a:endParaRPr lang="en-US"/>
        </a:p>
      </dgm:t>
    </dgm:pt>
    <dgm:pt modelId="{10CF0B19-CF6A-45C5-8D3A-5D7A8C008AEF}" type="sibTrans" cxnId="{069AF627-E89F-4EDE-9DE7-E02EF39EF7AF}">
      <dgm:prSet/>
      <dgm:spPr/>
      <dgm:t>
        <a:bodyPr/>
        <a:lstStyle/>
        <a:p>
          <a:endParaRPr lang="en-US"/>
        </a:p>
      </dgm:t>
    </dgm:pt>
    <dgm:pt modelId="{BA11D2FE-AE4F-4D89-9626-E96FEF827B10}">
      <dgm:prSet/>
      <dgm:spPr/>
      <dgm:t>
        <a:bodyPr/>
        <a:lstStyle/>
        <a:p>
          <a:r>
            <a:rPr lang="tr-TR" b="0" i="0" dirty="0"/>
            <a:t>*</a:t>
          </a:r>
          <a:r>
            <a:rPr lang="tr-TR" b="0" i="0" dirty="0" err="1"/>
            <a:t>Early</a:t>
          </a:r>
          <a:r>
            <a:rPr lang="tr-TR" b="0" i="0" dirty="0"/>
            <a:t> </a:t>
          </a:r>
          <a:r>
            <a:rPr lang="tr-TR" b="0" i="0" dirty="0" err="1"/>
            <a:t>death:Keats</a:t>
          </a:r>
          <a:r>
            <a:rPr lang="tr-TR" b="0" i="0" dirty="0"/>
            <a:t> at 25, </a:t>
          </a:r>
          <a:r>
            <a:rPr lang="tr-TR" b="0" i="0" dirty="0" err="1"/>
            <a:t>Shelley</a:t>
          </a:r>
          <a:r>
            <a:rPr lang="tr-TR" b="0" i="0" dirty="0"/>
            <a:t> at 30, </a:t>
          </a:r>
          <a:r>
            <a:rPr lang="tr-TR" b="0" i="0" dirty="0" err="1"/>
            <a:t>and</a:t>
          </a:r>
          <a:r>
            <a:rPr lang="tr-TR" b="0" i="0" dirty="0"/>
            <a:t> </a:t>
          </a:r>
          <a:r>
            <a:rPr lang="tr-TR" b="0" i="0" dirty="0" err="1"/>
            <a:t>Lord</a:t>
          </a:r>
          <a:r>
            <a:rPr lang="tr-TR" b="0" i="0" dirty="0"/>
            <a:t> Byron at 36</a:t>
          </a:r>
          <a:endParaRPr lang="en-US" dirty="0"/>
        </a:p>
      </dgm:t>
    </dgm:pt>
    <dgm:pt modelId="{EAD38B0E-E498-49C8-AEF4-3E13882F31E6}" type="parTrans" cxnId="{3178F514-F2D0-4516-87CB-2146FEC55E39}">
      <dgm:prSet/>
      <dgm:spPr/>
      <dgm:t>
        <a:bodyPr/>
        <a:lstStyle/>
        <a:p>
          <a:endParaRPr lang="en-US"/>
        </a:p>
      </dgm:t>
    </dgm:pt>
    <dgm:pt modelId="{27C32996-D5AB-43D6-AB57-DCE486127955}" type="sibTrans" cxnId="{3178F514-F2D0-4516-87CB-2146FEC55E39}">
      <dgm:prSet/>
      <dgm:spPr/>
      <dgm:t>
        <a:bodyPr/>
        <a:lstStyle/>
        <a:p>
          <a:endParaRPr lang="en-US"/>
        </a:p>
      </dgm:t>
    </dgm:pt>
    <dgm:pt modelId="{F0BC2602-0AD0-4246-9CD2-7977E91B3BBE}">
      <dgm:prSet/>
      <dgm:spPr/>
      <dgm:t>
        <a:bodyPr/>
        <a:lstStyle/>
        <a:p>
          <a:r>
            <a:rPr lang="tr-TR" dirty="0"/>
            <a:t>*</a:t>
          </a:r>
          <a:r>
            <a:rPr lang="tr-TR" dirty="0" err="1"/>
            <a:t>Closet</a:t>
          </a:r>
          <a:r>
            <a:rPr lang="tr-TR" dirty="0"/>
            <a:t> Drama</a:t>
          </a:r>
        </a:p>
      </dgm:t>
    </dgm:pt>
    <dgm:pt modelId="{88203F12-0B3C-6D45-83AA-D8BD401888F3}" type="parTrans" cxnId="{2CB9A1CD-A96F-0C4A-899F-867FA774DA4D}">
      <dgm:prSet/>
      <dgm:spPr/>
      <dgm:t>
        <a:bodyPr/>
        <a:lstStyle/>
        <a:p>
          <a:endParaRPr lang="tr-TR"/>
        </a:p>
      </dgm:t>
    </dgm:pt>
    <dgm:pt modelId="{BA14AD9E-A3E2-454A-95AD-940A0F303006}" type="sibTrans" cxnId="{2CB9A1CD-A96F-0C4A-899F-867FA774DA4D}">
      <dgm:prSet/>
      <dgm:spPr/>
      <dgm:t>
        <a:bodyPr/>
        <a:lstStyle/>
        <a:p>
          <a:endParaRPr lang="tr-TR"/>
        </a:p>
      </dgm:t>
    </dgm:pt>
    <dgm:pt modelId="{A8EB8816-156F-CA44-98C5-39FEC4F5399C}" type="pres">
      <dgm:prSet presAssocID="{246A9F76-17CD-4222-8EFD-B1872E9E82A2}" presName="vert0" presStyleCnt="0">
        <dgm:presLayoutVars>
          <dgm:dir/>
          <dgm:animOne val="branch"/>
          <dgm:animLvl val="lvl"/>
        </dgm:presLayoutVars>
      </dgm:prSet>
      <dgm:spPr/>
    </dgm:pt>
    <dgm:pt modelId="{D0C63A77-EA43-C34E-8C84-49D0ADACDE79}" type="pres">
      <dgm:prSet presAssocID="{55B1C282-A0E4-4453-AA46-A9B013C7DB9F}" presName="thickLine" presStyleLbl="alignNode1" presStyleIdx="0" presStyleCnt="5"/>
      <dgm:spPr/>
    </dgm:pt>
    <dgm:pt modelId="{62A9A589-413F-9A41-BCE8-0C37DD67636A}" type="pres">
      <dgm:prSet presAssocID="{55B1C282-A0E4-4453-AA46-A9B013C7DB9F}" presName="horz1" presStyleCnt="0"/>
      <dgm:spPr/>
    </dgm:pt>
    <dgm:pt modelId="{5B127BB8-C305-8F40-9298-F4ADDCB6E96E}" type="pres">
      <dgm:prSet presAssocID="{55B1C282-A0E4-4453-AA46-A9B013C7DB9F}" presName="tx1" presStyleLbl="revTx" presStyleIdx="0" presStyleCnt="5"/>
      <dgm:spPr/>
    </dgm:pt>
    <dgm:pt modelId="{52560049-2656-0F41-AAC1-57C8AC1E2980}" type="pres">
      <dgm:prSet presAssocID="{55B1C282-A0E4-4453-AA46-A9B013C7DB9F}" presName="vert1" presStyleCnt="0"/>
      <dgm:spPr/>
    </dgm:pt>
    <dgm:pt modelId="{076C33C3-D293-C746-80C9-A2A10B544958}" type="pres">
      <dgm:prSet presAssocID="{2D59C589-20A2-499D-A6E8-3055DED6BE39}" presName="thickLine" presStyleLbl="alignNode1" presStyleIdx="1" presStyleCnt="5"/>
      <dgm:spPr/>
    </dgm:pt>
    <dgm:pt modelId="{620B969C-4B95-6242-B891-C710860D2166}" type="pres">
      <dgm:prSet presAssocID="{2D59C589-20A2-499D-A6E8-3055DED6BE39}" presName="horz1" presStyleCnt="0"/>
      <dgm:spPr/>
    </dgm:pt>
    <dgm:pt modelId="{AFD5FC9D-50F7-0A4C-BAB4-AE3896D0CE36}" type="pres">
      <dgm:prSet presAssocID="{2D59C589-20A2-499D-A6E8-3055DED6BE39}" presName="tx1" presStyleLbl="revTx" presStyleIdx="1" presStyleCnt="5"/>
      <dgm:spPr/>
    </dgm:pt>
    <dgm:pt modelId="{9D9BA46B-F0D5-974B-9E16-939A2D64675A}" type="pres">
      <dgm:prSet presAssocID="{2D59C589-20A2-499D-A6E8-3055DED6BE39}" presName="vert1" presStyleCnt="0"/>
      <dgm:spPr/>
    </dgm:pt>
    <dgm:pt modelId="{F248A9B7-F37C-544C-8A04-E18C6B69E02A}" type="pres">
      <dgm:prSet presAssocID="{9A0A40A9-6D11-4B57-8E66-01965A3E62E9}" presName="thickLine" presStyleLbl="alignNode1" presStyleIdx="2" presStyleCnt="5"/>
      <dgm:spPr/>
    </dgm:pt>
    <dgm:pt modelId="{94862B96-5302-8C47-9EF1-067153BA5F6D}" type="pres">
      <dgm:prSet presAssocID="{9A0A40A9-6D11-4B57-8E66-01965A3E62E9}" presName="horz1" presStyleCnt="0"/>
      <dgm:spPr/>
    </dgm:pt>
    <dgm:pt modelId="{106B6E50-3A78-6644-B277-6852806DCCA1}" type="pres">
      <dgm:prSet presAssocID="{9A0A40A9-6D11-4B57-8E66-01965A3E62E9}" presName="tx1" presStyleLbl="revTx" presStyleIdx="2" presStyleCnt="5"/>
      <dgm:spPr/>
    </dgm:pt>
    <dgm:pt modelId="{B87D889A-CECC-934B-AB41-692C74A9E47A}" type="pres">
      <dgm:prSet presAssocID="{9A0A40A9-6D11-4B57-8E66-01965A3E62E9}" presName="vert1" presStyleCnt="0"/>
      <dgm:spPr/>
    </dgm:pt>
    <dgm:pt modelId="{AEE40C7D-F94A-D44D-BF4E-1908860D418A}" type="pres">
      <dgm:prSet presAssocID="{BA11D2FE-AE4F-4D89-9626-E96FEF827B10}" presName="thickLine" presStyleLbl="alignNode1" presStyleIdx="3" presStyleCnt="5"/>
      <dgm:spPr/>
    </dgm:pt>
    <dgm:pt modelId="{09E79341-DD4D-5245-A26C-E17CCC0C598B}" type="pres">
      <dgm:prSet presAssocID="{BA11D2FE-AE4F-4D89-9626-E96FEF827B10}" presName="horz1" presStyleCnt="0"/>
      <dgm:spPr/>
    </dgm:pt>
    <dgm:pt modelId="{06A80A40-49D5-FE48-BD96-0578E7EB9A88}" type="pres">
      <dgm:prSet presAssocID="{BA11D2FE-AE4F-4D89-9626-E96FEF827B10}" presName="tx1" presStyleLbl="revTx" presStyleIdx="3" presStyleCnt="5"/>
      <dgm:spPr/>
    </dgm:pt>
    <dgm:pt modelId="{767928DB-35C0-3045-8978-F40C13ADEA1A}" type="pres">
      <dgm:prSet presAssocID="{BA11D2FE-AE4F-4D89-9626-E96FEF827B10}" presName="vert1" presStyleCnt="0"/>
      <dgm:spPr/>
    </dgm:pt>
    <dgm:pt modelId="{720DF6E2-4FE0-8C45-B75A-37BA50E0D0DE}" type="pres">
      <dgm:prSet presAssocID="{F0BC2602-0AD0-4246-9CD2-7977E91B3BBE}" presName="thickLine" presStyleLbl="alignNode1" presStyleIdx="4" presStyleCnt="5"/>
      <dgm:spPr/>
    </dgm:pt>
    <dgm:pt modelId="{95638C27-F6F5-9F47-8ECF-A5B23AF6DCD2}" type="pres">
      <dgm:prSet presAssocID="{F0BC2602-0AD0-4246-9CD2-7977E91B3BBE}" presName="horz1" presStyleCnt="0"/>
      <dgm:spPr/>
    </dgm:pt>
    <dgm:pt modelId="{504B413A-C1ED-3A4B-99B3-2B004A877EDC}" type="pres">
      <dgm:prSet presAssocID="{F0BC2602-0AD0-4246-9CD2-7977E91B3BBE}" presName="tx1" presStyleLbl="revTx" presStyleIdx="4" presStyleCnt="5"/>
      <dgm:spPr/>
    </dgm:pt>
    <dgm:pt modelId="{5CCC11D5-1BE9-5B4F-9D03-0B6B00B34A4A}" type="pres">
      <dgm:prSet presAssocID="{F0BC2602-0AD0-4246-9CD2-7977E91B3BBE}" presName="vert1" presStyleCnt="0"/>
      <dgm:spPr/>
    </dgm:pt>
  </dgm:ptLst>
  <dgm:cxnLst>
    <dgm:cxn modelId="{3178F514-F2D0-4516-87CB-2146FEC55E39}" srcId="{246A9F76-17CD-4222-8EFD-B1872E9E82A2}" destId="{BA11D2FE-AE4F-4D89-9626-E96FEF827B10}" srcOrd="3" destOrd="0" parTransId="{EAD38B0E-E498-49C8-AEF4-3E13882F31E6}" sibTransId="{27C32996-D5AB-43D6-AB57-DCE486127955}"/>
    <dgm:cxn modelId="{069AF627-E89F-4EDE-9DE7-E02EF39EF7AF}" srcId="{246A9F76-17CD-4222-8EFD-B1872E9E82A2}" destId="{9A0A40A9-6D11-4B57-8E66-01965A3E62E9}" srcOrd="2" destOrd="0" parTransId="{EFB7BFF2-9DBA-476B-896F-8D6F9D428749}" sibTransId="{10CF0B19-CF6A-45C5-8D3A-5D7A8C008AEF}"/>
    <dgm:cxn modelId="{C7B44C31-0068-EC40-9536-027538566346}" type="presOf" srcId="{55B1C282-A0E4-4453-AA46-A9B013C7DB9F}" destId="{5B127BB8-C305-8F40-9298-F4ADDCB6E96E}" srcOrd="0" destOrd="0" presId="urn:microsoft.com/office/officeart/2008/layout/LinedList"/>
    <dgm:cxn modelId="{999FC63A-EF9D-A840-A275-09EBDCC0035B}" type="presOf" srcId="{246A9F76-17CD-4222-8EFD-B1872E9E82A2}" destId="{A8EB8816-156F-CA44-98C5-39FEC4F5399C}" srcOrd="0" destOrd="0" presId="urn:microsoft.com/office/officeart/2008/layout/LinedList"/>
    <dgm:cxn modelId="{DB978065-9843-144E-A6EB-10F6BB6ED866}" type="presOf" srcId="{2D59C589-20A2-499D-A6E8-3055DED6BE39}" destId="{AFD5FC9D-50F7-0A4C-BAB4-AE3896D0CE36}" srcOrd="0" destOrd="0" presId="urn:microsoft.com/office/officeart/2008/layout/LinedList"/>
    <dgm:cxn modelId="{25A1CB66-3BAD-4A75-843F-FA4A45E58BA5}" srcId="{246A9F76-17CD-4222-8EFD-B1872E9E82A2}" destId="{2D59C589-20A2-499D-A6E8-3055DED6BE39}" srcOrd="1" destOrd="0" parTransId="{36EE8331-AD65-47CB-9F12-3D59737644A1}" sibTransId="{31B5BF25-4CF1-46EE-A8D6-F752A6B32A1C}"/>
    <dgm:cxn modelId="{8A78908B-46E9-AA4F-BF1E-A442E5FF50EB}" type="presOf" srcId="{F0BC2602-0AD0-4246-9CD2-7977E91B3BBE}" destId="{504B413A-C1ED-3A4B-99B3-2B004A877EDC}" srcOrd="0" destOrd="0" presId="urn:microsoft.com/office/officeart/2008/layout/LinedList"/>
    <dgm:cxn modelId="{4F8C29A1-31ED-AF4B-BD6B-87341C79985E}" type="presOf" srcId="{BA11D2FE-AE4F-4D89-9626-E96FEF827B10}" destId="{06A80A40-49D5-FE48-BD96-0578E7EB9A88}" srcOrd="0" destOrd="0" presId="urn:microsoft.com/office/officeart/2008/layout/LinedList"/>
    <dgm:cxn modelId="{3105E8C0-E2D9-42B6-A7C5-B3640D936868}" srcId="{246A9F76-17CD-4222-8EFD-B1872E9E82A2}" destId="{55B1C282-A0E4-4453-AA46-A9B013C7DB9F}" srcOrd="0" destOrd="0" parTransId="{9825971B-F624-4AB0-B6EA-D4DBF6779486}" sibTransId="{983C1085-7533-4044-BBA6-D11CC827A271}"/>
    <dgm:cxn modelId="{309879C4-1CE8-1D47-B97D-80A0DB3F633B}" type="presOf" srcId="{9A0A40A9-6D11-4B57-8E66-01965A3E62E9}" destId="{106B6E50-3A78-6644-B277-6852806DCCA1}" srcOrd="0" destOrd="0" presId="urn:microsoft.com/office/officeart/2008/layout/LinedList"/>
    <dgm:cxn modelId="{2CB9A1CD-A96F-0C4A-899F-867FA774DA4D}" srcId="{246A9F76-17CD-4222-8EFD-B1872E9E82A2}" destId="{F0BC2602-0AD0-4246-9CD2-7977E91B3BBE}" srcOrd="4" destOrd="0" parTransId="{88203F12-0B3C-6D45-83AA-D8BD401888F3}" sibTransId="{BA14AD9E-A3E2-454A-95AD-940A0F303006}"/>
    <dgm:cxn modelId="{9FEC47B5-7534-A144-B750-BC03DA14343B}" type="presParOf" srcId="{A8EB8816-156F-CA44-98C5-39FEC4F5399C}" destId="{D0C63A77-EA43-C34E-8C84-49D0ADACDE79}" srcOrd="0" destOrd="0" presId="urn:microsoft.com/office/officeart/2008/layout/LinedList"/>
    <dgm:cxn modelId="{1BEA9F42-69AE-FF49-BFEA-D3B08813E9E6}" type="presParOf" srcId="{A8EB8816-156F-CA44-98C5-39FEC4F5399C}" destId="{62A9A589-413F-9A41-BCE8-0C37DD67636A}" srcOrd="1" destOrd="0" presId="urn:microsoft.com/office/officeart/2008/layout/LinedList"/>
    <dgm:cxn modelId="{968885D5-C547-BB42-966C-7C40CDEF78AE}" type="presParOf" srcId="{62A9A589-413F-9A41-BCE8-0C37DD67636A}" destId="{5B127BB8-C305-8F40-9298-F4ADDCB6E96E}" srcOrd="0" destOrd="0" presId="urn:microsoft.com/office/officeart/2008/layout/LinedList"/>
    <dgm:cxn modelId="{50C7D215-3DA1-5B47-B66C-970C9DD605F5}" type="presParOf" srcId="{62A9A589-413F-9A41-BCE8-0C37DD67636A}" destId="{52560049-2656-0F41-AAC1-57C8AC1E2980}" srcOrd="1" destOrd="0" presId="urn:microsoft.com/office/officeart/2008/layout/LinedList"/>
    <dgm:cxn modelId="{9F0A7577-0375-9147-91CC-BC74E141BF34}" type="presParOf" srcId="{A8EB8816-156F-CA44-98C5-39FEC4F5399C}" destId="{076C33C3-D293-C746-80C9-A2A10B544958}" srcOrd="2" destOrd="0" presId="urn:microsoft.com/office/officeart/2008/layout/LinedList"/>
    <dgm:cxn modelId="{A9DC578B-D53B-F643-BF5E-224183350F68}" type="presParOf" srcId="{A8EB8816-156F-CA44-98C5-39FEC4F5399C}" destId="{620B969C-4B95-6242-B891-C710860D2166}" srcOrd="3" destOrd="0" presId="urn:microsoft.com/office/officeart/2008/layout/LinedList"/>
    <dgm:cxn modelId="{74ECE51F-5CC3-9B43-B375-0FCBBE8C20B6}" type="presParOf" srcId="{620B969C-4B95-6242-B891-C710860D2166}" destId="{AFD5FC9D-50F7-0A4C-BAB4-AE3896D0CE36}" srcOrd="0" destOrd="0" presId="urn:microsoft.com/office/officeart/2008/layout/LinedList"/>
    <dgm:cxn modelId="{5EA30666-D0AE-274A-81BF-3B7FFE41C5D2}" type="presParOf" srcId="{620B969C-4B95-6242-B891-C710860D2166}" destId="{9D9BA46B-F0D5-974B-9E16-939A2D64675A}" srcOrd="1" destOrd="0" presId="urn:microsoft.com/office/officeart/2008/layout/LinedList"/>
    <dgm:cxn modelId="{C8EA3B83-EAFE-B549-A581-C79F99650949}" type="presParOf" srcId="{A8EB8816-156F-CA44-98C5-39FEC4F5399C}" destId="{F248A9B7-F37C-544C-8A04-E18C6B69E02A}" srcOrd="4" destOrd="0" presId="urn:microsoft.com/office/officeart/2008/layout/LinedList"/>
    <dgm:cxn modelId="{512D981F-4915-244D-A794-B06897BEE3B5}" type="presParOf" srcId="{A8EB8816-156F-CA44-98C5-39FEC4F5399C}" destId="{94862B96-5302-8C47-9EF1-067153BA5F6D}" srcOrd="5" destOrd="0" presId="urn:microsoft.com/office/officeart/2008/layout/LinedList"/>
    <dgm:cxn modelId="{B4EFB5ED-3C54-B142-9926-AA6EA4E59F8D}" type="presParOf" srcId="{94862B96-5302-8C47-9EF1-067153BA5F6D}" destId="{106B6E50-3A78-6644-B277-6852806DCCA1}" srcOrd="0" destOrd="0" presId="urn:microsoft.com/office/officeart/2008/layout/LinedList"/>
    <dgm:cxn modelId="{DA68A926-828E-6E4E-A212-9C3D4952D77B}" type="presParOf" srcId="{94862B96-5302-8C47-9EF1-067153BA5F6D}" destId="{B87D889A-CECC-934B-AB41-692C74A9E47A}" srcOrd="1" destOrd="0" presId="urn:microsoft.com/office/officeart/2008/layout/LinedList"/>
    <dgm:cxn modelId="{AF5A2A98-5F7F-4541-8393-4AED754D6196}" type="presParOf" srcId="{A8EB8816-156F-CA44-98C5-39FEC4F5399C}" destId="{AEE40C7D-F94A-D44D-BF4E-1908860D418A}" srcOrd="6" destOrd="0" presId="urn:microsoft.com/office/officeart/2008/layout/LinedList"/>
    <dgm:cxn modelId="{87113FD9-D9D7-3040-9022-2B60F6B08C58}" type="presParOf" srcId="{A8EB8816-156F-CA44-98C5-39FEC4F5399C}" destId="{09E79341-DD4D-5245-A26C-E17CCC0C598B}" srcOrd="7" destOrd="0" presId="urn:microsoft.com/office/officeart/2008/layout/LinedList"/>
    <dgm:cxn modelId="{FB1C332A-467F-5647-B25A-F2DB45B45A51}" type="presParOf" srcId="{09E79341-DD4D-5245-A26C-E17CCC0C598B}" destId="{06A80A40-49D5-FE48-BD96-0578E7EB9A88}" srcOrd="0" destOrd="0" presId="urn:microsoft.com/office/officeart/2008/layout/LinedList"/>
    <dgm:cxn modelId="{2C1C8027-B68D-984D-9285-F381B89969FF}" type="presParOf" srcId="{09E79341-DD4D-5245-A26C-E17CCC0C598B}" destId="{767928DB-35C0-3045-8978-F40C13ADEA1A}" srcOrd="1" destOrd="0" presId="urn:microsoft.com/office/officeart/2008/layout/LinedList"/>
    <dgm:cxn modelId="{69903E1D-0765-A740-9956-3015F96CD4C2}" type="presParOf" srcId="{A8EB8816-156F-CA44-98C5-39FEC4F5399C}" destId="{720DF6E2-4FE0-8C45-B75A-37BA50E0D0DE}" srcOrd="8" destOrd="0" presId="urn:microsoft.com/office/officeart/2008/layout/LinedList"/>
    <dgm:cxn modelId="{2769CE14-9CC2-C84E-B25A-BF69485C84A2}" type="presParOf" srcId="{A8EB8816-156F-CA44-98C5-39FEC4F5399C}" destId="{95638C27-F6F5-9F47-8ECF-A5B23AF6DCD2}" srcOrd="9" destOrd="0" presId="urn:microsoft.com/office/officeart/2008/layout/LinedList"/>
    <dgm:cxn modelId="{941ABDCE-C057-2A42-A73F-00A1DAD0E711}" type="presParOf" srcId="{95638C27-F6F5-9F47-8ECF-A5B23AF6DCD2}" destId="{504B413A-C1ED-3A4B-99B3-2B004A877EDC}" srcOrd="0" destOrd="0" presId="urn:microsoft.com/office/officeart/2008/layout/LinedList"/>
    <dgm:cxn modelId="{57A9C4C3-6BCA-8D43-AA78-E024368D657B}" type="presParOf" srcId="{95638C27-F6F5-9F47-8ECF-A5B23AF6DCD2}" destId="{5CCC11D5-1BE9-5B4F-9D03-0B6B00B34A4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13464B-23B8-463C-8808-351C0C5AEAC0}" type="doc">
      <dgm:prSet loTypeId="urn:microsoft.com/office/officeart/2016/7/layout/RoundedRectangleTimeline" loCatId="process" qsTypeId="urn:microsoft.com/office/officeart/2005/8/quickstyle/simple1" qsCatId="simple" csTypeId="urn:microsoft.com/office/officeart/2005/8/colors/colorful2" csCatId="colorful" phldr="1"/>
      <dgm:spPr/>
      <dgm:t>
        <a:bodyPr/>
        <a:lstStyle/>
        <a:p>
          <a:endParaRPr lang="en-US"/>
        </a:p>
      </dgm:t>
    </dgm:pt>
    <dgm:pt modelId="{3EBBC033-1096-4386-9545-ECF9AECECEE6}">
      <dgm:prSet/>
      <dgm:spPr/>
      <dgm:t>
        <a:bodyPr/>
        <a:lstStyle/>
        <a:p>
          <a:r>
            <a:rPr lang="en-US"/>
            <a:t>1812–1818</a:t>
          </a:r>
        </a:p>
      </dgm:t>
    </dgm:pt>
    <dgm:pt modelId="{E725F50D-D186-46EC-B235-403F3175642C}" type="parTrans" cxnId="{0CDF325C-13A3-4F45-9652-A69EE2E18E78}">
      <dgm:prSet/>
      <dgm:spPr/>
      <dgm:t>
        <a:bodyPr/>
        <a:lstStyle/>
        <a:p>
          <a:endParaRPr lang="en-US"/>
        </a:p>
      </dgm:t>
    </dgm:pt>
    <dgm:pt modelId="{EA72077A-4967-4F2A-86D7-610F11B76B01}" type="sibTrans" cxnId="{0CDF325C-13A3-4F45-9652-A69EE2E18E78}">
      <dgm:prSet/>
      <dgm:spPr/>
      <dgm:t>
        <a:bodyPr/>
        <a:lstStyle/>
        <a:p>
          <a:endParaRPr lang="en-US"/>
        </a:p>
      </dgm:t>
    </dgm:pt>
    <dgm:pt modelId="{33A5AB46-F82D-4808-8E19-1E8006BCFBC1}">
      <dgm:prSet/>
      <dgm:spPr/>
      <dgm:t>
        <a:bodyPr/>
        <a:lstStyle/>
        <a:p>
          <a:r>
            <a:rPr lang="en-US"/>
            <a:t>Childe Harold’s Pilgrimage</a:t>
          </a:r>
        </a:p>
      </dgm:t>
    </dgm:pt>
    <dgm:pt modelId="{9BC8D801-6D99-4473-80A9-3B58AC627620}" type="parTrans" cxnId="{4E3549F0-3C56-417D-BFA5-724512584C55}">
      <dgm:prSet/>
      <dgm:spPr/>
      <dgm:t>
        <a:bodyPr/>
        <a:lstStyle/>
        <a:p>
          <a:endParaRPr lang="en-US"/>
        </a:p>
      </dgm:t>
    </dgm:pt>
    <dgm:pt modelId="{25F41165-3373-4645-90DB-57508F65E66A}" type="sibTrans" cxnId="{4E3549F0-3C56-417D-BFA5-724512584C55}">
      <dgm:prSet/>
      <dgm:spPr/>
      <dgm:t>
        <a:bodyPr/>
        <a:lstStyle/>
        <a:p>
          <a:endParaRPr lang="en-US"/>
        </a:p>
      </dgm:t>
    </dgm:pt>
    <dgm:pt modelId="{6BF9E2DE-7498-4368-AC64-E74679E3626A}">
      <dgm:prSet/>
      <dgm:spPr/>
      <dgm:t>
        <a:bodyPr/>
        <a:lstStyle/>
        <a:p>
          <a:r>
            <a:rPr lang="en-US"/>
            <a:t>1813</a:t>
          </a:r>
        </a:p>
      </dgm:t>
    </dgm:pt>
    <dgm:pt modelId="{529B13B2-2125-46C9-95B0-4C7CECFBF86C}" type="parTrans" cxnId="{796DC916-D028-4067-84FD-F3A620AAF3E7}">
      <dgm:prSet/>
      <dgm:spPr/>
      <dgm:t>
        <a:bodyPr/>
        <a:lstStyle/>
        <a:p>
          <a:endParaRPr lang="en-US"/>
        </a:p>
      </dgm:t>
    </dgm:pt>
    <dgm:pt modelId="{21012DD8-E20D-44C0-A22B-8348BA9C5394}" type="sibTrans" cxnId="{796DC916-D028-4067-84FD-F3A620AAF3E7}">
      <dgm:prSet/>
      <dgm:spPr/>
      <dgm:t>
        <a:bodyPr/>
        <a:lstStyle/>
        <a:p>
          <a:endParaRPr lang="en-US"/>
        </a:p>
      </dgm:t>
    </dgm:pt>
    <dgm:pt modelId="{9C2AA4C0-FBAF-4522-96C3-1727DF863417}">
      <dgm:prSet/>
      <dgm:spPr/>
      <dgm:t>
        <a:bodyPr/>
        <a:lstStyle/>
        <a:p>
          <a:r>
            <a:rPr lang="en-US"/>
            <a:t>• The Giaour (1813), The Corsair, and Lara (1814): a series of verse narratives. </a:t>
          </a:r>
        </a:p>
      </dgm:t>
    </dgm:pt>
    <dgm:pt modelId="{C803EB0C-78CA-46BA-A17D-057D60C2EA79}" type="parTrans" cxnId="{14A114DA-7695-4293-A97C-DB975D8B7927}">
      <dgm:prSet/>
      <dgm:spPr/>
      <dgm:t>
        <a:bodyPr/>
        <a:lstStyle/>
        <a:p>
          <a:endParaRPr lang="en-US"/>
        </a:p>
      </dgm:t>
    </dgm:pt>
    <dgm:pt modelId="{F813800A-2629-4282-BD1D-6521B990A167}" type="sibTrans" cxnId="{14A114DA-7695-4293-A97C-DB975D8B7927}">
      <dgm:prSet/>
      <dgm:spPr/>
      <dgm:t>
        <a:bodyPr/>
        <a:lstStyle/>
        <a:p>
          <a:endParaRPr lang="en-US"/>
        </a:p>
      </dgm:t>
    </dgm:pt>
    <dgm:pt modelId="{51D8B75F-840D-483D-8CBE-5C613D43D5B2}">
      <dgm:prSet/>
      <dgm:spPr/>
      <dgm:t>
        <a:bodyPr/>
        <a:lstStyle/>
        <a:p>
          <a:r>
            <a:rPr lang="en-US"/>
            <a:t>1817</a:t>
          </a:r>
        </a:p>
      </dgm:t>
    </dgm:pt>
    <dgm:pt modelId="{D79F2130-3963-4951-9521-6B940BAB75F4}" type="parTrans" cxnId="{798C7044-80C1-4106-A5A3-169B23DDE328}">
      <dgm:prSet/>
      <dgm:spPr/>
      <dgm:t>
        <a:bodyPr/>
        <a:lstStyle/>
        <a:p>
          <a:endParaRPr lang="en-US"/>
        </a:p>
      </dgm:t>
    </dgm:pt>
    <dgm:pt modelId="{344682C8-0ECB-4A61-8A46-4A3DC3479D92}" type="sibTrans" cxnId="{798C7044-80C1-4106-A5A3-169B23DDE328}">
      <dgm:prSet/>
      <dgm:spPr/>
      <dgm:t>
        <a:bodyPr/>
        <a:lstStyle/>
        <a:p>
          <a:endParaRPr lang="en-US"/>
        </a:p>
      </dgm:t>
    </dgm:pt>
    <dgm:pt modelId="{0A2861AE-3C99-4BA4-8D5F-5EF82C978E1C}">
      <dgm:prSet/>
      <dgm:spPr/>
      <dgm:t>
        <a:bodyPr/>
        <a:lstStyle/>
        <a:p>
          <a:r>
            <a:rPr lang="en-US"/>
            <a:t>• Manfred, a closet tragedy (1817). ( metaphysical drama-drama of ideas)</a:t>
          </a:r>
        </a:p>
      </dgm:t>
    </dgm:pt>
    <dgm:pt modelId="{6C0D8504-0649-423F-A2C7-B006AC5BC2DE}" type="parTrans" cxnId="{6652D038-AA68-41BD-B442-8F6AB7AC01DA}">
      <dgm:prSet/>
      <dgm:spPr/>
      <dgm:t>
        <a:bodyPr/>
        <a:lstStyle/>
        <a:p>
          <a:endParaRPr lang="en-US"/>
        </a:p>
      </dgm:t>
    </dgm:pt>
    <dgm:pt modelId="{2D651B85-5592-4EA0-8FA8-0B06FA266D44}" type="sibTrans" cxnId="{6652D038-AA68-41BD-B442-8F6AB7AC01DA}">
      <dgm:prSet/>
      <dgm:spPr/>
      <dgm:t>
        <a:bodyPr/>
        <a:lstStyle/>
        <a:p>
          <a:endParaRPr lang="en-US"/>
        </a:p>
      </dgm:t>
    </dgm:pt>
    <dgm:pt modelId="{E814A706-199C-47A1-9E20-57DD11C7EA4E}">
      <dgm:prSet/>
      <dgm:spPr/>
      <dgm:t>
        <a:bodyPr/>
        <a:lstStyle/>
        <a:p>
          <a:r>
            <a:rPr lang="en-US"/>
            <a:t>1819–1824</a:t>
          </a:r>
        </a:p>
      </dgm:t>
    </dgm:pt>
    <dgm:pt modelId="{4776EF7B-21AD-4CB2-A9BA-D8EA489EDC10}" type="parTrans" cxnId="{4C8C5F47-7D6F-4244-A1D6-6A6148063C4D}">
      <dgm:prSet/>
      <dgm:spPr/>
      <dgm:t>
        <a:bodyPr/>
        <a:lstStyle/>
        <a:p>
          <a:endParaRPr lang="en-US"/>
        </a:p>
      </dgm:t>
    </dgm:pt>
    <dgm:pt modelId="{9B10C155-F3FD-4917-A6E1-8DB46801B25E}" type="sibTrans" cxnId="{4C8C5F47-7D6F-4244-A1D6-6A6148063C4D}">
      <dgm:prSet/>
      <dgm:spPr/>
      <dgm:t>
        <a:bodyPr/>
        <a:lstStyle/>
        <a:p>
          <a:endParaRPr lang="en-US"/>
        </a:p>
      </dgm:t>
    </dgm:pt>
    <dgm:pt modelId="{C76063AF-4C88-4813-AAD1-40D088A7B6A0}">
      <dgm:prSet/>
      <dgm:spPr/>
      <dgm:t>
        <a:bodyPr/>
        <a:lstStyle/>
        <a:p>
          <a:r>
            <a:rPr lang="en-US"/>
            <a:t>• Don Juan</a:t>
          </a:r>
        </a:p>
      </dgm:t>
    </dgm:pt>
    <dgm:pt modelId="{A506A950-40B3-4854-89C8-4757CBCE2A97}" type="parTrans" cxnId="{B2C19B95-121E-4D76-8710-D377F4E83B3D}">
      <dgm:prSet/>
      <dgm:spPr/>
      <dgm:t>
        <a:bodyPr/>
        <a:lstStyle/>
        <a:p>
          <a:endParaRPr lang="en-US"/>
        </a:p>
      </dgm:t>
    </dgm:pt>
    <dgm:pt modelId="{C34B370C-B389-403D-B461-CECAD2BB469B}" type="sibTrans" cxnId="{B2C19B95-121E-4D76-8710-D377F4E83B3D}">
      <dgm:prSet/>
      <dgm:spPr/>
      <dgm:t>
        <a:bodyPr/>
        <a:lstStyle/>
        <a:p>
          <a:endParaRPr lang="en-US"/>
        </a:p>
      </dgm:t>
    </dgm:pt>
    <dgm:pt modelId="{F1FD380F-45B5-134B-ADF2-1E9CF91CF10B}" type="pres">
      <dgm:prSet presAssocID="{CD13464B-23B8-463C-8808-351C0C5AEAC0}" presName="Name0" presStyleCnt="0">
        <dgm:presLayoutVars>
          <dgm:chMax/>
          <dgm:chPref/>
          <dgm:animLvl val="lvl"/>
        </dgm:presLayoutVars>
      </dgm:prSet>
      <dgm:spPr/>
    </dgm:pt>
    <dgm:pt modelId="{8C508ADB-6D8D-CB43-AC9E-918138E615AC}" type="pres">
      <dgm:prSet presAssocID="{3EBBC033-1096-4386-9545-ECF9AECECEE6}" presName="composite1" presStyleCnt="0"/>
      <dgm:spPr/>
    </dgm:pt>
    <dgm:pt modelId="{FBC0E01E-D7F0-3941-AD16-3C7619923ACF}" type="pres">
      <dgm:prSet presAssocID="{3EBBC033-1096-4386-9545-ECF9AECECEE6}" presName="parent1" presStyleLbl="alignNode1" presStyleIdx="0" presStyleCnt="4">
        <dgm:presLayoutVars>
          <dgm:chMax val="1"/>
          <dgm:chPref val="1"/>
          <dgm:bulletEnabled val="1"/>
        </dgm:presLayoutVars>
      </dgm:prSet>
      <dgm:spPr/>
    </dgm:pt>
    <dgm:pt modelId="{5C52EB28-5992-4E46-A9C7-67D288376A49}" type="pres">
      <dgm:prSet presAssocID="{3EBBC033-1096-4386-9545-ECF9AECECEE6}" presName="Childtext1" presStyleLbl="revTx" presStyleIdx="0" presStyleCnt="4">
        <dgm:presLayoutVars>
          <dgm:bulletEnabled val="1"/>
        </dgm:presLayoutVars>
      </dgm:prSet>
      <dgm:spPr/>
    </dgm:pt>
    <dgm:pt modelId="{AC749BC4-63A6-6443-BBDD-F6BE4B34FD1E}" type="pres">
      <dgm:prSet presAssocID="{3EBBC033-1096-4386-9545-ECF9AECECEE6}" presName="ConnectLine1" presStyleLbl="sibTrans1D1" presStyleIdx="0" presStyleCnt="4"/>
      <dgm:spPr>
        <a:noFill/>
        <a:ln w="9525" cap="flat" cmpd="sng" algn="ctr">
          <a:solidFill>
            <a:schemeClr val="accent2">
              <a:hueOff val="0"/>
              <a:satOff val="0"/>
              <a:lumOff val="0"/>
              <a:alphaOff val="0"/>
            </a:schemeClr>
          </a:solidFill>
          <a:prstDash val="dash"/>
        </a:ln>
        <a:effectLst/>
      </dgm:spPr>
    </dgm:pt>
    <dgm:pt modelId="{02C85035-21FD-C440-A01D-8AD44A9FB8B2}" type="pres">
      <dgm:prSet presAssocID="{3EBBC033-1096-4386-9545-ECF9AECECEE6}" presName="ConnectLineEnd1" presStyleLbl="lnNode1" presStyleIdx="0" presStyleCnt="4"/>
      <dgm:spPr/>
    </dgm:pt>
    <dgm:pt modelId="{E21DE7D4-56C2-9442-888C-6F2D44F42203}" type="pres">
      <dgm:prSet presAssocID="{3EBBC033-1096-4386-9545-ECF9AECECEE6}" presName="EmptyPane1" presStyleCnt="0"/>
      <dgm:spPr/>
    </dgm:pt>
    <dgm:pt modelId="{358359B7-0A09-A44F-B0BB-400D3CE1F0C0}" type="pres">
      <dgm:prSet presAssocID="{EA72077A-4967-4F2A-86D7-610F11B76B01}" presName="spaceBetweenRectangles1" presStyleCnt="0"/>
      <dgm:spPr/>
    </dgm:pt>
    <dgm:pt modelId="{9A557053-1245-1C4F-A8DE-D0520371A568}" type="pres">
      <dgm:prSet presAssocID="{6BF9E2DE-7498-4368-AC64-E74679E3626A}" presName="composite1" presStyleCnt="0"/>
      <dgm:spPr/>
    </dgm:pt>
    <dgm:pt modelId="{01A98BB8-BF9A-5A49-A4C9-4BA593ED2B0A}" type="pres">
      <dgm:prSet presAssocID="{6BF9E2DE-7498-4368-AC64-E74679E3626A}" presName="parent1" presStyleLbl="alignNode1" presStyleIdx="1" presStyleCnt="4">
        <dgm:presLayoutVars>
          <dgm:chMax val="1"/>
          <dgm:chPref val="1"/>
          <dgm:bulletEnabled val="1"/>
        </dgm:presLayoutVars>
      </dgm:prSet>
      <dgm:spPr/>
    </dgm:pt>
    <dgm:pt modelId="{55F566F7-4CD4-C147-AA12-28C11A6CB882}" type="pres">
      <dgm:prSet presAssocID="{6BF9E2DE-7498-4368-AC64-E74679E3626A}" presName="Childtext1" presStyleLbl="revTx" presStyleIdx="1" presStyleCnt="4">
        <dgm:presLayoutVars>
          <dgm:bulletEnabled val="1"/>
        </dgm:presLayoutVars>
      </dgm:prSet>
      <dgm:spPr/>
    </dgm:pt>
    <dgm:pt modelId="{2F237748-BCB8-2649-BD85-0A7D961C0DFC}" type="pres">
      <dgm:prSet presAssocID="{6BF9E2DE-7498-4368-AC64-E74679E3626A}" presName="ConnectLine1" presStyleLbl="sibTrans1D1" presStyleIdx="1" presStyleCnt="4"/>
      <dgm:spPr>
        <a:noFill/>
        <a:ln w="9525" cap="flat" cmpd="sng" algn="ctr">
          <a:solidFill>
            <a:schemeClr val="accent2">
              <a:hueOff val="1560506"/>
              <a:satOff val="-1946"/>
              <a:lumOff val="458"/>
              <a:alphaOff val="0"/>
            </a:schemeClr>
          </a:solidFill>
          <a:prstDash val="dash"/>
        </a:ln>
        <a:effectLst/>
      </dgm:spPr>
    </dgm:pt>
    <dgm:pt modelId="{6A5FF7E8-4B24-F94F-9DB5-0480EED7543B}" type="pres">
      <dgm:prSet presAssocID="{6BF9E2DE-7498-4368-AC64-E74679E3626A}" presName="ConnectLineEnd1" presStyleLbl="lnNode1" presStyleIdx="1" presStyleCnt="4"/>
      <dgm:spPr/>
    </dgm:pt>
    <dgm:pt modelId="{26F75813-904F-BF49-A415-CEFA0D8E2C3D}" type="pres">
      <dgm:prSet presAssocID="{6BF9E2DE-7498-4368-AC64-E74679E3626A}" presName="EmptyPane1" presStyleCnt="0"/>
      <dgm:spPr/>
    </dgm:pt>
    <dgm:pt modelId="{F85452BA-C00E-944F-B964-9DE836E9DAC5}" type="pres">
      <dgm:prSet presAssocID="{21012DD8-E20D-44C0-A22B-8348BA9C5394}" presName="spaceBetweenRectangles1" presStyleCnt="0"/>
      <dgm:spPr/>
    </dgm:pt>
    <dgm:pt modelId="{F8841385-E7CF-3941-8F2A-4E5EA5C12617}" type="pres">
      <dgm:prSet presAssocID="{51D8B75F-840D-483D-8CBE-5C613D43D5B2}" presName="composite1" presStyleCnt="0"/>
      <dgm:spPr/>
    </dgm:pt>
    <dgm:pt modelId="{BD89F224-A84D-1440-91E3-740B51CAEE49}" type="pres">
      <dgm:prSet presAssocID="{51D8B75F-840D-483D-8CBE-5C613D43D5B2}" presName="parent1" presStyleLbl="alignNode1" presStyleIdx="2" presStyleCnt="4">
        <dgm:presLayoutVars>
          <dgm:chMax val="1"/>
          <dgm:chPref val="1"/>
          <dgm:bulletEnabled val="1"/>
        </dgm:presLayoutVars>
      </dgm:prSet>
      <dgm:spPr/>
    </dgm:pt>
    <dgm:pt modelId="{4B7C0F63-8696-A043-A506-4F5F53B6AB5C}" type="pres">
      <dgm:prSet presAssocID="{51D8B75F-840D-483D-8CBE-5C613D43D5B2}" presName="Childtext1" presStyleLbl="revTx" presStyleIdx="2" presStyleCnt="4">
        <dgm:presLayoutVars>
          <dgm:bulletEnabled val="1"/>
        </dgm:presLayoutVars>
      </dgm:prSet>
      <dgm:spPr/>
    </dgm:pt>
    <dgm:pt modelId="{2797037F-888D-F64F-8910-44AD32CEC0E6}" type="pres">
      <dgm:prSet presAssocID="{51D8B75F-840D-483D-8CBE-5C613D43D5B2}" presName="ConnectLine1" presStyleLbl="sibTrans1D1" presStyleIdx="2" presStyleCnt="4"/>
      <dgm:spPr>
        <a:noFill/>
        <a:ln w="9525" cap="flat" cmpd="sng" algn="ctr">
          <a:solidFill>
            <a:schemeClr val="accent2">
              <a:hueOff val="3121013"/>
              <a:satOff val="-3893"/>
              <a:lumOff val="915"/>
              <a:alphaOff val="0"/>
            </a:schemeClr>
          </a:solidFill>
          <a:prstDash val="dash"/>
        </a:ln>
        <a:effectLst/>
      </dgm:spPr>
    </dgm:pt>
    <dgm:pt modelId="{99157858-CCF6-824D-B6A0-23F0A7524944}" type="pres">
      <dgm:prSet presAssocID="{51D8B75F-840D-483D-8CBE-5C613D43D5B2}" presName="ConnectLineEnd1" presStyleLbl="lnNode1" presStyleIdx="2" presStyleCnt="4"/>
      <dgm:spPr/>
    </dgm:pt>
    <dgm:pt modelId="{B148D0DE-A18D-014E-A51D-8DA924331459}" type="pres">
      <dgm:prSet presAssocID="{51D8B75F-840D-483D-8CBE-5C613D43D5B2}" presName="EmptyPane1" presStyleCnt="0"/>
      <dgm:spPr/>
    </dgm:pt>
    <dgm:pt modelId="{03190A11-3387-5448-93A2-4FE8689EA087}" type="pres">
      <dgm:prSet presAssocID="{344682C8-0ECB-4A61-8A46-4A3DC3479D92}" presName="spaceBetweenRectangles1" presStyleCnt="0"/>
      <dgm:spPr/>
    </dgm:pt>
    <dgm:pt modelId="{CB8BD817-7DD3-9E43-93EA-AEFBE123C92B}" type="pres">
      <dgm:prSet presAssocID="{E814A706-199C-47A1-9E20-57DD11C7EA4E}" presName="composite1" presStyleCnt="0"/>
      <dgm:spPr/>
    </dgm:pt>
    <dgm:pt modelId="{B00621A7-7823-CA4D-850E-09DC69B00539}" type="pres">
      <dgm:prSet presAssocID="{E814A706-199C-47A1-9E20-57DD11C7EA4E}" presName="parent1" presStyleLbl="alignNode1" presStyleIdx="3" presStyleCnt="4">
        <dgm:presLayoutVars>
          <dgm:chMax val="1"/>
          <dgm:chPref val="1"/>
          <dgm:bulletEnabled val="1"/>
        </dgm:presLayoutVars>
      </dgm:prSet>
      <dgm:spPr/>
    </dgm:pt>
    <dgm:pt modelId="{090E121B-BCB4-8C41-8F9E-0DA2B1379C21}" type="pres">
      <dgm:prSet presAssocID="{E814A706-199C-47A1-9E20-57DD11C7EA4E}" presName="Childtext1" presStyleLbl="revTx" presStyleIdx="3" presStyleCnt="4">
        <dgm:presLayoutVars>
          <dgm:bulletEnabled val="1"/>
        </dgm:presLayoutVars>
      </dgm:prSet>
      <dgm:spPr/>
    </dgm:pt>
    <dgm:pt modelId="{1A9D4BC7-B561-3C4A-86A8-A872E3A09238}" type="pres">
      <dgm:prSet presAssocID="{E814A706-199C-47A1-9E20-57DD11C7EA4E}" presName="ConnectLine1" presStyleLbl="sibTrans1D1" presStyleIdx="3" presStyleCnt="4"/>
      <dgm:spPr>
        <a:noFill/>
        <a:ln w="9525" cap="flat" cmpd="sng" algn="ctr">
          <a:solidFill>
            <a:schemeClr val="accent2">
              <a:hueOff val="4681519"/>
              <a:satOff val="-5839"/>
              <a:lumOff val="1373"/>
              <a:alphaOff val="0"/>
            </a:schemeClr>
          </a:solidFill>
          <a:prstDash val="dash"/>
        </a:ln>
        <a:effectLst/>
      </dgm:spPr>
    </dgm:pt>
    <dgm:pt modelId="{CA596737-A228-C246-B7C2-5619E3740418}" type="pres">
      <dgm:prSet presAssocID="{E814A706-199C-47A1-9E20-57DD11C7EA4E}" presName="ConnectLineEnd1" presStyleLbl="lnNode1" presStyleIdx="3" presStyleCnt="4"/>
      <dgm:spPr/>
    </dgm:pt>
    <dgm:pt modelId="{229D6C3F-2CE1-B646-9929-D6EB40285939}" type="pres">
      <dgm:prSet presAssocID="{E814A706-199C-47A1-9E20-57DD11C7EA4E}" presName="EmptyPane1" presStyleCnt="0"/>
      <dgm:spPr/>
    </dgm:pt>
  </dgm:ptLst>
  <dgm:cxnLst>
    <dgm:cxn modelId="{796DC916-D028-4067-84FD-F3A620AAF3E7}" srcId="{CD13464B-23B8-463C-8808-351C0C5AEAC0}" destId="{6BF9E2DE-7498-4368-AC64-E74679E3626A}" srcOrd="1" destOrd="0" parTransId="{529B13B2-2125-46C9-95B0-4C7CECFBF86C}" sibTransId="{21012DD8-E20D-44C0-A22B-8348BA9C5394}"/>
    <dgm:cxn modelId="{9A5D612A-32F0-6C42-B7EB-F8828E3B6E7C}" type="presOf" srcId="{33A5AB46-F82D-4808-8E19-1E8006BCFBC1}" destId="{5C52EB28-5992-4E46-A9C7-67D288376A49}" srcOrd="0" destOrd="0" presId="urn:microsoft.com/office/officeart/2016/7/layout/RoundedRectangleTimeline"/>
    <dgm:cxn modelId="{6652D038-AA68-41BD-B442-8F6AB7AC01DA}" srcId="{51D8B75F-840D-483D-8CBE-5C613D43D5B2}" destId="{0A2861AE-3C99-4BA4-8D5F-5EF82C978E1C}" srcOrd="0" destOrd="0" parTransId="{6C0D8504-0649-423F-A2C7-B006AC5BC2DE}" sibTransId="{2D651B85-5592-4EA0-8FA8-0B06FA266D44}"/>
    <dgm:cxn modelId="{798C7044-80C1-4106-A5A3-169B23DDE328}" srcId="{CD13464B-23B8-463C-8808-351C0C5AEAC0}" destId="{51D8B75F-840D-483D-8CBE-5C613D43D5B2}" srcOrd="2" destOrd="0" parTransId="{D79F2130-3963-4951-9521-6B940BAB75F4}" sibTransId="{344682C8-0ECB-4A61-8A46-4A3DC3479D92}"/>
    <dgm:cxn modelId="{4C8C5F47-7D6F-4244-A1D6-6A6148063C4D}" srcId="{CD13464B-23B8-463C-8808-351C0C5AEAC0}" destId="{E814A706-199C-47A1-9E20-57DD11C7EA4E}" srcOrd="3" destOrd="0" parTransId="{4776EF7B-21AD-4CB2-A9BA-D8EA489EDC10}" sibTransId="{9B10C155-F3FD-4917-A6E1-8DB46801B25E}"/>
    <dgm:cxn modelId="{1707EC4A-6762-DC4F-B8C2-3259275CFE65}" type="presOf" srcId="{9C2AA4C0-FBAF-4522-96C3-1727DF863417}" destId="{55F566F7-4CD4-C147-AA12-28C11A6CB882}" srcOrd="0" destOrd="0" presId="urn:microsoft.com/office/officeart/2016/7/layout/RoundedRectangleTimeline"/>
    <dgm:cxn modelId="{C1097B59-0667-6545-B965-7B00BEE3753D}" type="presOf" srcId="{C76063AF-4C88-4813-AAD1-40D088A7B6A0}" destId="{090E121B-BCB4-8C41-8F9E-0DA2B1379C21}" srcOrd="0" destOrd="0" presId="urn:microsoft.com/office/officeart/2016/7/layout/RoundedRectangleTimeline"/>
    <dgm:cxn modelId="{0CDF325C-13A3-4F45-9652-A69EE2E18E78}" srcId="{CD13464B-23B8-463C-8808-351C0C5AEAC0}" destId="{3EBBC033-1096-4386-9545-ECF9AECECEE6}" srcOrd="0" destOrd="0" parTransId="{E725F50D-D186-46EC-B235-403F3175642C}" sibTransId="{EA72077A-4967-4F2A-86D7-610F11B76B01}"/>
    <dgm:cxn modelId="{4AFF4F6E-CA05-AF4D-844F-924CCA4FD7B5}" type="presOf" srcId="{E814A706-199C-47A1-9E20-57DD11C7EA4E}" destId="{B00621A7-7823-CA4D-850E-09DC69B00539}" srcOrd="0" destOrd="0" presId="urn:microsoft.com/office/officeart/2016/7/layout/RoundedRectangleTimeline"/>
    <dgm:cxn modelId="{D81CE87B-F653-294B-B1EF-5960DAE7AD96}" type="presOf" srcId="{6BF9E2DE-7498-4368-AC64-E74679E3626A}" destId="{01A98BB8-BF9A-5A49-A4C9-4BA593ED2B0A}" srcOrd="0" destOrd="0" presId="urn:microsoft.com/office/officeart/2016/7/layout/RoundedRectangleTimeline"/>
    <dgm:cxn modelId="{085C2282-D1F2-244A-8045-29AFAE1C4F61}" type="presOf" srcId="{CD13464B-23B8-463C-8808-351C0C5AEAC0}" destId="{F1FD380F-45B5-134B-ADF2-1E9CF91CF10B}" srcOrd="0" destOrd="0" presId="urn:microsoft.com/office/officeart/2016/7/layout/RoundedRectangleTimeline"/>
    <dgm:cxn modelId="{B2C19B95-121E-4D76-8710-D377F4E83B3D}" srcId="{E814A706-199C-47A1-9E20-57DD11C7EA4E}" destId="{C76063AF-4C88-4813-AAD1-40D088A7B6A0}" srcOrd="0" destOrd="0" parTransId="{A506A950-40B3-4854-89C8-4757CBCE2A97}" sibTransId="{C34B370C-B389-403D-B461-CECAD2BB469B}"/>
    <dgm:cxn modelId="{1FE233C9-5891-574D-A181-996D1137ABCF}" type="presOf" srcId="{0A2861AE-3C99-4BA4-8D5F-5EF82C978E1C}" destId="{4B7C0F63-8696-A043-A506-4F5F53B6AB5C}" srcOrd="0" destOrd="0" presId="urn:microsoft.com/office/officeart/2016/7/layout/RoundedRectangleTimeline"/>
    <dgm:cxn modelId="{14A114DA-7695-4293-A97C-DB975D8B7927}" srcId="{6BF9E2DE-7498-4368-AC64-E74679E3626A}" destId="{9C2AA4C0-FBAF-4522-96C3-1727DF863417}" srcOrd="0" destOrd="0" parTransId="{C803EB0C-78CA-46BA-A17D-057D60C2EA79}" sibTransId="{F813800A-2629-4282-BD1D-6521B990A167}"/>
    <dgm:cxn modelId="{D8EA19E0-2CA2-9F4D-BEF9-7ABF8BB8232C}" type="presOf" srcId="{51D8B75F-840D-483D-8CBE-5C613D43D5B2}" destId="{BD89F224-A84D-1440-91E3-740B51CAEE49}" srcOrd="0" destOrd="0" presId="urn:microsoft.com/office/officeart/2016/7/layout/RoundedRectangleTimeline"/>
    <dgm:cxn modelId="{4E3549F0-3C56-417D-BFA5-724512584C55}" srcId="{3EBBC033-1096-4386-9545-ECF9AECECEE6}" destId="{33A5AB46-F82D-4808-8E19-1E8006BCFBC1}" srcOrd="0" destOrd="0" parTransId="{9BC8D801-6D99-4473-80A9-3B58AC627620}" sibTransId="{25F41165-3373-4645-90DB-57508F65E66A}"/>
    <dgm:cxn modelId="{A08121F8-7497-8946-9379-1B76ABCBE13C}" type="presOf" srcId="{3EBBC033-1096-4386-9545-ECF9AECECEE6}" destId="{FBC0E01E-D7F0-3941-AD16-3C7619923ACF}" srcOrd="0" destOrd="0" presId="urn:microsoft.com/office/officeart/2016/7/layout/RoundedRectangleTimeline"/>
    <dgm:cxn modelId="{D466B4FA-D8EA-3444-981F-149BBF1E3D88}" type="presParOf" srcId="{F1FD380F-45B5-134B-ADF2-1E9CF91CF10B}" destId="{8C508ADB-6D8D-CB43-AC9E-918138E615AC}" srcOrd="0" destOrd="0" presId="urn:microsoft.com/office/officeart/2016/7/layout/RoundedRectangleTimeline"/>
    <dgm:cxn modelId="{5F5D35F0-6A62-E341-90F9-D72B5E336758}" type="presParOf" srcId="{8C508ADB-6D8D-CB43-AC9E-918138E615AC}" destId="{FBC0E01E-D7F0-3941-AD16-3C7619923ACF}" srcOrd="0" destOrd="0" presId="urn:microsoft.com/office/officeart/2016/7/layout/RoundedRectangleTimeline"/>
    <dgm:cxn modelId="{AC2FDB2F-57AA-744B-AB81-16EC47AFA4F3}" type="presParOf" srcId="{8C508ADB-6D8D-CB43-AC9E-918138E615AC}" destId="{5C52EB28-5992-4E46-A9C7-67D288376A49}" srcOrd="1" destOrd="0" presId="urn:microsoft.com/office/officeart/2016/7/layout/RoundedRectangleTimeline"/>
    <dgm:cxn modelId="{22FAEA8D-B57E-C848-81F5-D709E25D1940}" type="presParOf" srcId="{8C508ADB-6D8D-CB43-AC9E-918138E615AC}" destId="{AC749BC4-63A6-6443-BBDD-F6BE4B34FD1E}" srcOrd="2" destOrd="0" presId="urn:microsoft.com/office/officeart/2016/7/layout/RoundedRectangleTimeline"/>
    <dgm:cxn modelId="{F72861C7-3F69-3B4B-89C2-FDE09AD1231F}" type="presParOf" srcId="{8C508ADB-6D8D-CB43-AC9E-918138E615AC}" destId="{02C85035-21FD-C440-A01D-8AD44A9FB8B2}" srcOrd="3" destOrd="0" presId="urn:microsoft.com/office/officeart/2016/7/layout/RoundedRectangleTimeline"/>
    <dgm:cxn modelId="{AE586634-F0DB-DA4B-B9E3-4C1682209056}" type="presParOf" srcId="{8C508ADB-6D8D-CB43-AC9E-918138E615AC}" destId="{E21DE7D4-56C2-9442-888C-6F2D44F42203}" srcOrd="4" destOrd="0" presId="urn:microsoft.com/office/officeart/2016/7/layout/RoundedRectangleTimeline"/>
    <dgm:cxn modelId="{66491899-0F4D-F648-AE0C-A978DB89D760}" type="presParOf" srcId="{F1FD380F-45B5-134B-ADF2-1E9CF91CF10B}" destId="{358359B7-0A09-A44F-B0BB-400D3CE1F0C0}" srcOrd="1" destOrd="0" presId="urn:microsoft.com/office/officeart/2016/7/layout/RoundedRectangleTimeline"/>
    <dgm:cxn modelId="{6D7B4846-2D26-3346-82A3-31ACA3ACCEE4}" type="presParOf" srcId="{F1FD380F-45B5-134B-ADF2-1E9CF91CF10B}" destId="{9A557053-1245-1C4F-A8DE-D0520371A568}" srcOrd="2" destOrd="0" presId="urn:microsoft.com/office/officeart/2016/7/layout/RoundedRectangleTimeline"/>
    <dgm:cxn modelId="{F48A5FA9-A92D-2243-AF5F-D3050EBD4C84}" type="presParOf" srcId="{9A557053-1245-1C4F-A8DE-D0520371A568}" destId="{01A98BB8-BF9A-5A49-A4C9-4BA593ED2B0A}" srcOrd="0" destOrd="0" presId="urn:microsoft.com/office/officeart/2016/7/layout/RoundedRectangleTimeline"/>
    <dgm:cxn modelId="{505B7D28-54AF-7349-9D89-A015B734E183}" type="presParOf" srcId="{9A557053-1245-1C4F-A8DE-D0520371A568}" destId="{55F566F7-4CD4-C147-AA12-28C11A6CB882}" srcOrd="1" destOrd="0" presId="urn:microsoft.com/office/officeart/2016/7/layout/RoundedRectangleTimeline"/>
    <dgm:cxn modelId="{2E61D38C-23E7-8341-ABE0-E2908915EB5F}" type="presParOf" srcId="{9A557053-1245-1C4F-A8DE-D0520371A568}" destId="{2F237748-BCB8-2649-BD85-0A7D961C0DFC}" srcOrd="2" destOrd="0" presId="urn:microsoft.com/office/officeart/2016/7/layout/RoundedRectangleTimeline"/>
    <dgm:cxn modelId="{95965128-9E26-6349-A69B-7B0E46BB7435}" type="presParOf" srcId="{9A557053-1245-1C4F-A8DE-D0520371A568}" destId="{6A5FF7E8-4B24-F94F-9DB5-0480EED7543B}" srcOrd="3" destOrd="0" presId="urn:microsoft.com/office/officeart/2016/7/layout/RoundedRectangleTimeline"/>
    <dgm:cxn modelId="{030A18D0-FC16-434E-B427-436BD839A17B}" type="presParOf" srcId="{9A557053-1245-1C4F-A8DE-D0520371A568}" destId="{26F75813-904F-BF49-A415-CEFA0D8E2C3D}" srcOrd="4" destOrd="0" presId="urn:microsoft.com/office/officeart/2016/7/layout/RoundedRectangleTimeline"/>
    <dgm:cxn modelId="{ED60062A-0EF3-2E43-B760-9054DFF49AC5}" type="presParOf" srcId="{F1FD380F-45B5-134B-ADF2-1E9CF91CF10B}" destId="{F85452BA-C00E-944F-B964-9DE836E9DAC5}" srcOrd="3" destOrd="0" presId="urn:microsoft.com/office/officeart/2016/7/layout/RoundedRectangleTimeline"/>
    <dgm:cxn modelId="{3D023FE3-A797-4E4A-85EA-038F084565F3}" type="presParOf" srcId="{F1FD380F-45B5-134B-ADF2-1E9CF91CF10B}" destId="{F8841385-E7CF-3941-8F2A-4E5EA5C12617}" srcOrd="4" destOrd="0" presId="urn:microsoft.com/office/officeart/2016/7/layout/RoundedRectangleTimeline"/>
    <dgm:cxn modelId="{47C2CAE5-00AC-AF45-8E6D-4A07B15B6A65}" type="presParOf" srcId="{F8841385-E7CF-3941-8F2A-4E5EA5C12617}" destId="{BD89F224-A84D-1440-91E3-740B51CAEE49}" srcOrd="0" destOrd="0" presId="urn:microsoft.com/office/officeart/2016/7/layout/RoundedRectangleTimeline"/>
    <dgm:cxn modelId="{7B3DBAE6-DBD4-8949-B2EE-ADF5AD9D6779}" type="presParOf" srcId="{F8841385-E7CF-3941-8F2A-4E5EA5C12617}" destId="{4B7C0F63-8696-A043-A506-4F5F53B6AB5C}" srcOrd="1" destOrd="0" presId="urn:microsoft.com/office/officeart/2016/7/layout/RoundedRectangleTimeline"/>
    <dgm:cxn modelId="{8966F3F7-EE39-A046-8B42-0A403136BA99}" type="presParOf" srcId="{F8841385-E7CF-3941-8F2A-4E5EA5C12617}" destId="{2797037F-888D-F64F-8910-44AD32CEC0E6}" srcOrd="2" destOrd="0" presId="urn:microsoft.com/office/officeart/2016/7/layout/RoundedRectangleTimeline"/>
    <dgm:cxn modelId="{CAE601AF-7FB5-014E-989F-02A563CD6461}" type="presParOf" srcId="{F8841385-E7CF-3941-8F2A-4E5EA5C12617}" destId="{99157858-CCF6-824D-B6A0-23F0A7524944}" srcOrd="3" destOrd="0" presId="urn:microsoft.com/office/officeart/2016/7/layout/RoundedRectangleTimeline"/>
    <dgm:cxn modelId="{84B194B6-FBC5-B546-91B2-C654B4442FAD}" type="presParOf" srcId="{F8841385-E7CF-3941-8F2A-4E5EA5C12617}" destId="{B148D0DE-A18D-014E-A51D-8DA924331459}" srcOrd="4" destOrd="0" presId="urn:microsoft.com/office/officeart/2016/7/layout/RoundedRectangleTimeline"/>
    <dgm:cxn modelId="{2A8C29FE-F37C-524C-993A-6E227F7F9FCF}" type="presParOf" srcId="{F1FD380F-45B5-134B-ADF2-1E9CF91CF10B}" destId="{03190A11-3387-5448-93A2-4FE8689EA087}" srcOrd="5" destOrd="0" presId="urn:microsoft.com/office/officeart/2016/7/layout/RoundedRectangleTimeline"/>
    <dgm:cxn modelId="{41002C67-626E-374C-BB49-9031ED1D3966}" type="presParOf" srcId="{F1FD380F-45B5-134B-ADF2-1E9CF91CF10B}" destId="{CB8BD817-7DD3-9E43-93EA-AEFBE123C92B}" srcOrd="6" destOrd="0" presId="urn:microsoft.com/office/officeart/2016/7/layout/RoundedRectangleTimeline"/>
    <dgm:cxn modelId="{DBD3748F-36E5-AF4C-AC0B-FF719375D746}" type="presParOf" srcId="{CB8BD817-7DD3-9E43-93EA-AEFBE123C92B}" destId="{B00621A7-7823-CA4D-850E-09DC69B00539}" srcOrd="0" destOrd="0" presId="urn:microsoft.com/office/officeart/2016/7/layout/RoundedRectangleTimeline"/>
    <dgm:cxn modelId="{6DA7B32D-A1CF-9045-A6AD-0C129E94ADEA}" type="presParOf" srcId="{CB8BD817-7DD3-9E43-93EA-AEFBE123C92B}" destId="{090E121B-BCB4-8C41-8F9E-0DA2B1379C21}" srcOrd="1" destOrd="0" presId="urn:microsoft.com/office/officeart/2016/7/layout/RoundedRectangleTimeline"/>
    <dgm:cxn modelId="{492CDF8C-A054-404A-AB86-87DC011C1468}" type="presParOf" srcId="{CB8BD817-7DD3-9E43-93EA-AEFBE123C92B}" destId="{1A9D4BC7-B561-3C4A-86A8-A872E3A09238}" srcOrd="2" destOrd="0" presId="urn:microsoft.com/office/officeart/2016/7/layout/RoundedRectangleTimeline"/>
    <dgm:cxn modelId="{BC88A941-7A4C-5C4F-B1BD-84B74355DD20}" type="presParOf" srcId="{CB8BD817-7DD3-9E43-93EA-AEFBE123C92B}" destId="{CA596737-A228-C246-B7C2-5619E3740418}" srcOrd="3" destOrd="0" presId="urn:microsoft.com/office/officeart/2016/7/layout/RoundedRectangleTimeline"/>
    <dgm:cxn modelId="{5259DD23-8367-F140-A26B-485221E28660}" type="presParOf" srcId="{CB8BD817-7DD3-9E43-93EA-AEFBE123C92B}" destId="{229D6C3F-2CE1-B646-9929-D6EB40285939}"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C63A77-EA43-C34E-8C84-49D0ADACDE79}">
      <dsp:nvSpPr>
        <dsp:cNvPr id="0" name=""/>
        <dsp:cNvSpPr/>
      </dsp:nvSpPr>
      <dsp:spPr>
        <a:xfrm>
          <a:off x="0" y="55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127BB8-C305-8F40-9298-F4ADDCB6E96E}">
      <dsp:nvSpPr>
        <dsp:cNvPr id="0" name=""/>
        <dsp:cNvSpPr/>
      </dsp:nvSpPr>
      <dsp:spPr>
        <a:xfrm>
          <a:off x="0" y="552"/>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kern="1200" dirty="0"/>
            <a:t>*</a:t>
          </a:r>
          <a:r>
            <a:rPr lang="tr-TR" sz="2500" kern="1200" dirty="0" err="1"/>
            <a:t>Less</a:t>
          </a:r>
          <a:r>
            <a:rPr lang="tr-TR" sz="2500" kern="1200" dirty="0"/>
            <a:t> </a:t>
          </a:r>
          <a:r>
            <a:rPr lang="tr-TR" sz="2500" kern="1200" dirty="0" err="1"/>
            <a:t>idealized</a:t>
          </a:r>
          <a:r>
            <a:rPr lang="tr-TR" sz="2500" kern="1200" dirty="0"/>
            <a:t> </a:t>
          </a:r>
          <a:r>
            <a:rPr lang="tr-TR" sz="2500" kern="1200" dirty="0" err="1"/>
            <a:t>view</a:t>
          </a:r>
          <a:r>
            <a:rPr lang="tr-TR" sz="2500" kern="1200" dirty="0"/>
            <a:t> of </a:t>
          </a:r>
          <a:r>
            <a:rPr lang="tr-TR" sz="2500" kern="1200" dirty="0" err="1"/>
            <a:t>nature</a:t>
          </a:r>
          <a:endParaRPr lang="en-US" sz="2500" kern="1200" dirty="0"/>
        </a:p>
      </dsp:txBody>
      <dsp:txXfrm>
        <a:off x="0" y="552"/>
        <a:ext cx="8229600" cy="904971"/>
      </dsp:txXfrm>
    </dsp:sp>
    <dsp:sp modelId="{076C33C3-D293-C746-80C9-A2A10B544958}">
      <dsp:nvSpPr>
        <dsp:cNvPr id="0" name=""/>
        <dsp:cNvSpPr/>
      </dsp:nvSpPr>
      <dsp:spPr>
        <a:xfrm>
          <a:off x="0" y="905524"/>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D5FC9D-50F7-0A4C-BAB4-AE3896D0CE36}">
      <dsp:nvSpPr>
        <dsp:cNvPr id="0" name=""/>
        <dsp:cNvSpPr/>
      </dsp:nvSpPr>
      <dsp:spPr>
        <a:xfrm>
          <a:off x="0" y="905524"/>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kern="1200" dirty="0"/>
            <a:t>*</a:t>
          </a:r>
          <a:r>
            <a:rPr lang="tr-TR" sz="2500" kern="1200" dirty="0" err="1"/>
            <a:t>Interest</a:t>
          </a:r>
          <a:r>
            <a:rPr lang="tr-TR" sz="2500" kern="1200" dirty="0"/>
            <a:t> in </a:t>
          </a:r>
          <a:r>
            <a:rPr lang="tr-TR" sz="2500" kern="1200" dirty="0" err="1"/>
            <a:t>Greek</a:t>
          </a:r>
          <a:r>
            <a:rPr lang="tr-TR" sz="2500" kern="1200" dirty="0"/>
            <a:t> </a:t>
          </a:r>
          <a:r>
            <a:rPr lang="tr-TR" sz="2500" kern="1200" dirty="0" err="1"/>
            <a:t>culture</a:t>
          </a:r>
          <a:r>
            <a:rPr lang="tr-TR" sz="2500" kern="1200" dirty="0"/>
            <a:t>, </a:t>
          </a:r>
          <a:r>
            <a:rPr lang="tr-TR" sz="2500" kern="1200" dirty="0" err="1"/>
            <a:t>mythology</a:t>
          </a:r>
          <a:r>
            <a:rPr lang="tr-TR" sz="2500" kern="1200" dirty="0"/>
            <a:t>, </a:t>
          </a:r>
          <a:r>
            <a:rPr lang="tr-TR" sz="2500" kern="1200" dirty="0" err="1"/>
            <a:t>religion</a:t>
          </a:r>
          <a:r>
            <a:rPr lang="tr-TR" sz="2500" kern="1200" dirty="0"/>
            <a:t> </a:t>
          </a:r>
          <a:r>
            <a:rPr lang="tr-TR" sz="2500" kern="1200" dirty="0" err="1"/>
            <a:t>and</a:t>
          </a:r>
          <a:r>
            <a:rPr lang="tr-TR" sz="2500" kern="1200" dirty="0"/>
            <a:t> </a:t>
          </a:r>
          <a:r>
            <a:rPr lang="tr-TR" sz="2500" kern="1200" dirty="0" err="1"/>
            <a:t>politics</a:t>
          </a:r>
          <a:endParaRPr lang="en-US" sz="2500" kern="1200" dirty="0"/>
        </a:p>
      </dsp:txBody>
      <dsp:txXfrm>
        <a:off x="0" y="905524"/>
        <a:ext cx="8229600" cy="904971"/>
      </dsp:txXfrm>
    </dsp:sp>
    <dsp:sp modelId="{F248A9B7-F37C-544C-8A04-E18C6B69E02A}">
      <dsp:nvSpPr>
        <dsp:cNvPr id="0" name=""/>
        <dsp:cNvSpPr/>
      </dsp:nvSpPr>
      <dsp:spPr>
        <a:xfrm>
          <a:off x="0" y="1810495"/>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6B6E50-3A78-6644-B277-6852806DCCA1}">
      <dsp:nvSpPr>
        <dsp:cNvPr id="0" name=""/>
        <dsp:cNvSpPr/>
      </dsp:nvSpPr>
      <dsp:spPr>
        <a:xfrm>
          <a:off x="0" y="1810495"/>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kern="1200" dirty="0"/>
            <a:t>*</a:t>
          </a:r>
          <a:r>
            <a:rPr lang="tr-TR" sz="2500" kern="1200" dirty="0" err="1"/>
            <a:t>Complex</a:t>
          </a:r>
          <a:r>
            <a:rPr lang="tr-TR" sz="2500" kern="1200" dirty="0"/>
            <a:t> form of </a:t>
          </a:r>
          <a:r>
            <a:rPr lang="tr-TR" sz="2500" kern="1200" dirty="0" err="1"/>
            <a:t>poetry</a:t>
          </a:r>
          <a:endParaRPr lang="en-US" sz="2500" kern="1200" dirty="0"/>
        </a:p>
      </dsp:txBody>
      <dsp:txXfrm>
        <a:off x="0" y="1810495"/>
        <a:ext cx="8229600" cy="904971"/>
      </dsp:txXfrm>
    </dsp:sp>
    <dsp:sp modelId="{AEE40C7D-F94A-D44D-BF4E-1908860D418A}">
      <dsp:nvSpPr>
        <dsp:cNvPr id="0" name=""/>
        <dsp:cNvSpPr/>
      </dsp:nvSpPr>
      <dsp:spPr>
        <a:xfrm>
          <a:off x="0" y="2715467"/>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A80A40-49D5-FE48-BD96-0578E7EB9A88}">
      <dsp:nvSpPr>
        <dsp:cNvPr id="0" name=""/>
        <dsp:cNvSpPr/>
      </dsp:nvSpPr>
      <dsp:spPr>
        <a:xfrm>
          <a:off x="0" y="2715467"/>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dirty="0"/>
            <a:t>*</a:t>
          </a:r>
          <a:r>
            <a:rPr lang="tr-TR" sz="2500" b="0" i="0" kern="1200" dirty="0" err="1"/>
            <a:t>Early</a:t>
          </a:r>
          <a:r>
            <a:rPr lang="tr-TR" sz="2500" b="0" i="0" kern="1200" dirty="0"/>
            <a:t> </a:t>
          </a:r>
          <a:r>
            <a:rPr lang="tr-TR" sz="2500" b="0" i="0" kern="1200" dirty="0" err="1"/>
            <a:t>death:Keats</a:t>
          </a:r>
          <a:r>
            <a:rPr lang="tr-TR" sz="2500" b="0" i="0" kern="1200" dirty="0"/>
            <a:t> at 25, </a:t>
          </a:r>
          <a:r>
            <a:rPr lang="tr-TR" sz="2500" b="0" i="0" kern="1200" dirty="0" err="1"/>
            <a:t>Shelley</a:t>
          </a:r>
          <a:r>
            <a:rPr lang="tr-TR" sz="2500" b="0" i="0" kern="1200" dirty="0"/>
            <a:t> at 30, </a:t>
          </a:r>
          <a:r>
            <a:rPr lang="tr-TR" sz="2500" b="0" i="0" kern="1200" dirty="0" err="1"/>
            <a:t>and</a:t>
          </a:r>
          <a:r>
            <a:rPr lang="tr-TR" sz="2500" b="0" i="0" kern="1200" dirty="0"/>
            <a:t> </a:t>
          </a:r>
          <a:r>
            <a:rPr lang="tr-TR" sz="2500" b="0" i="0" kern="1200" dirty="0" err="1"/>
            <a:t>Lord</a:t>
          </a:r>
          <a:r>
            <a:rPr lang="tr-TR" sz="2500" b="0" i="0" kern="1200" dirty="0"/>
            <a:t> Byron at 36</a:t>
          </a:r>
          <a:endParaRPr lang="en-US" sz="2500" kern="1200" dirty="0"/>
        </a:p>
      </dsp:txBody>
      <dsp:txXfrm>
        <a:off x="0" y="2715467"/>
        <a:ext cx="8229600" cy="904971"/>
      </dsp:txXfrm>
    </dsp:sp>
    <dsp:sp modelId="{720DF6E2-4FE0-8C45-B75A-37BA50E0D0DE}">
      <dsp:nvSpPr>
        <dsp:cNvPr id="0" name=""/>
        <dsp:cNvSpPr/>
      </dsp:nvSpPr>
      <dsp:spPr>
        <a:xfrm>
          <a:off x="0" y="3620438"/>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4B413A-C1ED-3A4B-99B3-2B004A877EDC}">
      <dsp:nvSpPr>
        <dsp:cNvPr id="0" name=""/>
        <dsp:cNvSpPr/>
      </dsp:nvSpPr>
      <dsp:spPr>
        <a:xfrm>
          <a:off x="0" y="3620438"/>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kern="1200" dirty="0"/>
            <a:t>*</a:t>
          </a:r>
          <a:r>
            <a:rPr lang="tr-TR" sz="2500" kern="1200" dirty="0" err="1"/>
            <a:t>Closet</a:t>
          </a:r>
          <a:r>
            <a:rPr lang="tr-TR" sz="2500" kern="1200" dirty="0"/>
            <a:t> Drama</a:t>
          </a:r>
        </a:p>
      </dsp:txBody>
      <dsp:txXfrm>
        <a:off x="0" y="3620438"/>
        <a:ext cx="8229600" cy="9049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C0E01E-D7F0-3941-AD16-3C7619923ACF}">
      <dsp:nvSpPr>
        <dsp:cNvPr id="0" name=""/>
        <dsp:cNvSpPr/>
      </dsp:nvSpPr>
      <dsp:spPr>
        <a:xfrm rot="16200000">
          <a:off x="1192257" y="1331160"/>
          <a:ext cx="435133" cy="1689016"/>
        </a:xfrm>
        <a:prstGeom prst="round2Same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1812–1818</a:t>
          </a:r>
        </a:p>
      </dsp:txBody>
      <dsp:txXfrm rot="5400000">
        <a:off x="586557" y="1979343"/>
        <a:ext cx="1667775" cy="392651"/>
      </dsp:txXfrm>
    </dsp:sp>
    <dsp:sp modelId="{5C52EB28-5992-4E46-A9C7-67D288376A49}">
      <dsp:nvSpPr>
        <dsp:cNvPr id="0" name=""/>
        <dsp:cNvSpPr/>
      </dsp:nvSpPr>
      <dsp:spPr>
        <a:xfrm>
          <a:off x="2310" y="0"/>
          <a:ext cx="2815028"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9060" numCol="1" spcCol="1270" anchor="b" anchorCtr="1">
          <a:noAutofit/>
        </a:bodyPr>
        <a:lstStyle/>
        <a:p>
          <a:pPr marL="0" lvl="0" indent="0" algn="ctr" defTabSz="577850">
            <a:lnSpc>
              <a:spcPct val="90000"/>
            </a:lnSpc>
            <a:spcBef>
              <a:spcPct val="0"/>
            </a:spcBef>
            <a:spcAft>
              <a:spcPct val="35000"/>
            </a:spcAft>
            <a:buNone/>
          </a:pPr>
          <a:r>
            <a:rPr lang="en-US" sz="1300" kern="1200"/>
            <a:t>Childe Harold’s Pilgrimage</a:t>
          </a:r>
        </a:p>
      </dsp:txBody>
      <dsp:txXfrm>
        <a:off x="2310" y="0"/>
        <a:ext cx="2815028" cy="1522968"/>
      </dsp:txXfrm>
    </dsp:sp>
    <dsp:sp modelId="{AC749BC4-63A6-6443-BBDD-F6BE4B34FD1E}">
      <dsp:nvSpPr>
        <dsp:cNvPr id="0" name=""/>
        <dsp:cNvSpPr/>
      </dsp:nvSpPr>
      <dsp:spPr>
        <a:xfrm>
          <a:off x="1409824" y="1609995"/>
          <a:ext cx="0" cy="348107"/>
        </a:xfrm>
        <a:prstGeom prst="line">
          <a:avLst/>
        </a:prstGeom>
        <a:noFill/>
        <a:ln w="9525" cap="flat"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02C85035-21FD-C440-A01D-8AD44A9FB8B2}">
      <dsp:nvSpPr>
        <dsp:cNvPr id="0" name=""/>
        <dsp:cNvSpPr/>
      </dsp:nvSpPr>
      <dsp:spPr>
        <a:xfrm>
          <a:off x="1366311" y="1522968"/>
          <a:ext cx="87026" cy="87026"/>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A98BB8-BF9A-5A49-A4C9-4BA593ED2B0A}">
      <dsp:nvSpPr>
        <dsp:cNvPr id="0" name=""/>
        <dsp:cNvSpPr/>
      </dsp:nvSpPr>
      <dsp:spPr>
        <a:xfrm>
          <a:off x="2254333" y="1958102"/>
          <a:ext cx="1689016" cy="435133"/>
        </a:xfrm>
        <a:prstGeom prst="rect">
          <a:avLst/>
        </a:prstGeom>
        <a:solidFill>
          <a:schemeClr val="accent2">
            <a:hueOff val="1560506"/>
            <a:satOff val="-1946"/>
            <a:lumOff val="458"/>
            <a:alphaOff val="0"/>
          </a:schemeClr>
        </a:solidFill>
        <a:ln w="25400" cap="flat" cmpd="sng" algn="ctr">
          <a:solidFill>
            <a:schemeClr val="accent2">
              <a:hueOff val="1560506"/>
              <a:satOff val="-1946"/>
              <a:lumOff val="4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1813</a:t>
          </a:r>
        </a:p>
      </dsp:txBody>
      <dsp:txXfrm>
        <a:off x="2254333" y="1958102"/>
        <a:ext cx="1689016" cy="435133"/>
      </dsp:txXfrm>
    </dsp:sp>
    <dsp:sp modelId="{55F566F7-4CD4-C147-AA12-28C11A6CB882}">
      <dsp:nvSpPr>
        <dsp:cNvPr id="0" name=""/>
        <dsp:cNvSpPr/>
      </dsp:nvSpPr>
      <dsp:spPr>
        <a:xfrm>
          <a:off x="1691327" y="2828369"/>
          <a:ext cx="2815028"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9060" rIns="0" bIns="0" numCol="1" spcCol="1270" anchor="t" anchorCtr="1">
          <a:noAutofit/>
        </a:bodyPr>
        <a:lstStyle/>
        <a:p>
          <a:pPr marL="0" lvl="0" indent="0" algn="ctr" defTabSz="577850">
            <a:lnSpc>
              <a:spcPct val="90000"/>
            </a:lnSpc>
            <a:spcBef>
              <a:spcPct val="0"/>
            </a:spcBef>
            <a:spcAft>
              <a:spcPct val="35000"/>
            </a:spcAft>
            <a:buNone/>
          </a:pPr>
          <a:r>
            <a:rPr lang="en-US" sz="1300" kern="1200"/>
            <a:t>• The Giaour (1813), The Corsair, and Lara (1814): a series of verse narratives. </a:t>
          </a:r>
        </a:p>
      </dsp:txBody>
      <dsp:txXfrm>
        <a:off x="1691327" y="2828369"/>
        <a:ext cx="2815028" cy="1522968"/>
      </dsp:txXfrm>
    </dsp:sp>
    <dsp:sp modelId="{2F237748-BCB8-2649-BD85-0A7D961C0DFC}">
      <dsp:nvSpPr>
        <dsp:cNvPr id="0" name=""/>
        <dsp:cNvSpPr/>
      </dsp:nvSpPr>
      <dsp:spPr>
        <a:xfrm>
          <a:off x="3098841" y="2393235"/>
          <a:ext cx="0" cy="348107"/>
        </a:xfrm>
        <a:prstGeom prst="line">
          <a:avLst/>
        </a:prstGeom>
        <a:noFill/>
        <a:ln w="9525" cap="flat" cmpd="sng" algn="ctr">
          <a:solidFill>
            <a:schemeClr val="accent2">
              <a:hueOff val="1560506"/>
              <a:satOff val="-1946"/>
              <a:lumOff val="458"/>
              <a:alphaOff val="0"/>
            </a:schemeClr>
          </a:solidFill>
          <a:prstDash val="dash"/>
        </a:ln>
        <a:effectLst/>
      </dsp:spPr>
      <dsp:style>
        <a:lnRef idx="1">
          <a:scrgbClr r="0" g="0" b="0"/>
        </a:lnRef>
        <a:fillRef idx="0">
          <a:scrgbClr r="0" g="0" b="0"/>
        </a:fillRef>
        <a:effectRef idx="0">
          <a:scrgbClr r="0" g="0" b="0"/>
        </a:effectRef>
        <a:fontRef idx="minor"/>
      </dsp:style>
    </dsp:sp>
    <dsp:sp modelId="{6A5FF7E8-4B24-F94F-9DB5-0480EED7543B}">
      <dsp:nvSpPr>
        <dsp:cNvPr id="0" name=""/>
        <dsp:cNvSpPr/>
      </dsp:nvSpPr>
      <dsp:spPr>
        <a:xfrm>
          <a:off x="3055328" y="2741342"/>
          <a:ext cx="87026" cy="87026"/>
        </a:xfrm>
        <a:prstGeom prst="ellipse">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89F224-A84D-1440-91E3-740B51CAEE49}">
      <dsp:nvSpPr>
        <dsp:cNvPr id="0" name=""/>
        <dsp:cNvSpPr/>
      </dsp:nvSpPr>
      <dsp:spPr>
        <a:xfrm>
          <a:off x="3943350" y="1958102"/>
          <a:ext cx="1689016" cy="435133"/>
        </a:xfrm>
        <a:prstGeom prst="rect">
          <a:avLst/>
        </a:prstGeom>
        <a:solidFill>
          <a:schemeClr val="accent2">
            <a:hueOff val="3121013"/>
            <a:satOff val="-3893"/>
            <a:lumOff val="915"/>
            <a:alphaOff val="0"/>
          </a:schemeClr>
        </a:solidFill>
        <a:ln w="25400" cap="flat" cmpd="sng" algn="ctr">
          <a:solidFill>
            <a:schemeClr val="accent2">
              <a:hueOff val="3121013"/>
              <a:satOff val="-3893"/>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1817</a:t>
          </a:r>
        </a:p>
      </dsp:txBody>
      <dsp:txXfrm>
        <a:off x="3943350" y="1958102"/>
        <a:ext cx="1689016" cy="435133"/>
      </dsp:txXfrm>
    </dsp:sp>
    <dsp:sp modelId="{4B7C0F63-8696-A043-A506-4F5F53B6AB5C}">
      <dsp:nvSpPr>
        <dsp:cNvPr id="0" name=""/>
        <dsp:cNvSpPr/>
      </dsp:nvSpPr>
      <dsp:spPr>
        <a:xfrm>
          <a:off x="3380344" y="0"/>
          <a:ext cx="2815028"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9060" numCol="1" spcCol="1270" anchor="b" anchorCtr="1">
          <a:noAutofit/>
        </a:bodyPr>
        <a:lstStyle/>
        <a:p>
          <a:pPr marL="0" lvl="0" indent="0" algn="ctr" defTabSz="577850">
            <a:lnSpc>
              <a:spcPct val="90000"/>
            </a:lnSpc>
            <a:spcBef>
              <a:spcPct val="0"/>
            </a:spcBef>
            <a:spcAft>
              <a:spcPct val="35000"/>
            </a:spcAft>
            <a:buNone/>
          </a:pPr>
          <a:r>
            <a:rPr lang="en-US" sz="1300" kern="1200"/>
            <a:t>• Manfred, a closet tragedy (1817). ( metaphysical drama-drama of ideas)</a:t>
          </a:r>
        </a:p>
      </dsp:txBody>
      <dsp:txXfrm>
        <a:off x="3380344" y="0"/>
        <a:ext cx="2815028" cy="1522968"/>
      </dsp:txXfrm>
    </dsp:sp>
    <dsp:sp modelId="{2797037F-888D-F64F-8910-44AD32CEC0E6}">
      <dsp:nvSpPr>
        <dsp:cNvPr id="0" name=""/>
        <dsp:cNvSpPr/>
      </dsp:nvSpPr>
      <dsp:spPr>
        <a:xfrm>
          <a:off x="4787858" y="1609995"/>
          <a:ext cx="0" cy="348107"/>
        </a:xfrm>
        <a:prstGeom prst="line">
          <a:avLst/>
        </a:prstGeom>
        <a:noFill/>
        <a:ln w="9525" cap="flat" cmpd="sng" algn="ctr">
          <a:solidFill>
            <a:schemeClr val="accent2">
              <a:hueOff val="3121013"/>
              <a:satOff val="-3893"/>
              <a:lumOff val="915"/>
              <a:alphaOff val="0"/>
            </a:schemeClr>
          </a:solidFill>
          <a:prstDash val="dash"/>
        </a:ln>
        <a:effectLst/>
      </dsp:spPr>
      <dsp:style>
        <a:lnRef idx="1">
          <a:scrgbClr r="0" g="0" b="0"/>
        </a:lnRef>
        <a:fillRef idx="0">
          <a:scrgbClr r="0" g="0" b="0"/>
        </a:fillRef>
        <a:effectRef idx="0">
          <a:scrgbClr r="0" g="0" b="0"/>
        </a:effectRef>
        <a:fontRef idx="minor"/>
      </dsp:style>
    </dsp:sp>
    <dsp:sp modelId="{99157858-CCF6-824D-B6A0-23F0A7524944}">
      <dsp:nvSpPr>
        <dsp:cNvPr id="0" name=""/>
        <dsp:cNvSpPr/>
      </dsp:nvSpPr>
      <dsp:spPr>
        <a:xfrm>
          <a:off x="4744345" y="1522968"/>
          <a:ext cx="87026" cy="87026"/>
        </a:xfrm>
        <a:prstGeom prst="ellipse">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0621A7-7823-CA4D-850E-09DC69B00539}">
      <dsp:nvSpPr>
        <dsp:cNvPr id="0" name=""/>
        <dsp:cNvSpPr/>
      </dsp:nvSpPr>
      <dsp:spPr>
        <a:xfrm rot="5400000">
          <a:off x="6259308" y="1331160"/>
          <a:ext cx="435133" cy="1689016"/>
        </a:xfrm>
        <a:prstGeom prst="round2SameRect">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1819–1824</a:t>
          </a:r>
        </a:p>
      </dsp:txBody>
      <dsp:txXfrm rot="-5400000">
        <a:off x="5632367" y="1979343"/>
        <a:ext cx="1667775" cy="392651"/>
      </dsp:txXfrm>
    </dsp:sp>
    <dsp:sp modelId="{090E121B-BCB4-8C41-8F9E-0DA2B1379C21}">
      <dsp:nvSpPr>
        <dsp:cNvPr id="0" name=""/>
        <dsp:cNvSpPr/>
      </dsp:nvSpPr>
      <dsp:spPr>
        <a:xfrm>
          <a:off x="5069361" y="2828369"/>
          <a:ext cx="2815028"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9060" rIns="0" bIns="0" numCol="1" spcCol="1270" anchor="t" anchorCtr="1">
          <a:noAutofit/>
        </a:bodyPr>
        <a:lstStyle/>
        <a:p>
          <a:pPr marL="0" lvl="0" indent="0" algn="ctr" defTabSz="577850">
            <a:lnSpc>
              <a:spcPct val="90000"/>
            </a:lnSpc>
            <a:spcBef>
              <a:spcPct val="0"/>
            </a:spcBef>
            <a:spcAft>
              <a:spcPct val="35000"/>
            </a:spcAft>
            <a:buNone/>
          </a:pPr>
          <a:r>
            <a:rPr lang="en-US" sz="1300" kern="1200"/>
            <a:t>• Don Juan</a:t>
          </a:r>
        </a:p>
      </dsp:txBody>
      <dsp:txXfrm>
        <a:off x="5069361" y="2828369"/>
        <a:ext cx="2815028" cy="1522968"/>
      </dsp:txXfrm>
    </dsp:sp>
    <dsp:sp modelId="{1A9D4BC7-B561-3C4A-86A8-A872E3A09238}">
      <dsp:nvSpPr>
        <dsp:cNvPr id="0" name=""/>
        <dsp:cNvSpPr/>
      </dsp:nvSpPr>
      <dsp:spPr>
        <a:xfrm>
          <a:off x="6476875" y="2393235"/>
          <a:ext cx="0" cy="348107"/>
        </a:xfrm>
        <a:prstGeom prst="line">
          <a:avLst/>
        </a:prstGeom>
        <a:noFill/>
        <a:ln w="9525" cap="flat" cmpd="sng" algn="ctr">
          <a:solidFill>
            <a:schemeClr val="accent2">
              <a:hueOff val="4681519"/>
              <a:satOff val="-5839"/>
              <a:lumOff val="1373"/>
              <a:alphaOff val="0"/>
            </a:schemeClr>
          </a:solidFill>
          <a:prstDash val="dash"/>
        </a:ln>
        <a:effectLst/>
      </dsp:spPr>
      <dsp:style>
        <a:lnRef idx="1">
          <a:scrgbClr r="0" g="0" b="0"/>
        </a:lnRef>
        <a:fillRef idx="0">
          <a:scrgbClr r="0" g="0" b="0"/>
        </a:fillRef>
        <a:effectRef idx="0">
          <a:scrgbClr r="0" g="0" b="0"/>
        </a:effectRef>
        <a:fontRef idx="minor"/>
      </dsp:style>
    </dsp:sp>
    <dsp:sp modelId="{CA596737-A228-C246-B7C2-5619E3740418}">
      <dsp:nvSpPr>
        <dsp:cNvPr id="0" name=""/>
        <dsp:cNvSpPr/>
      </dsp:nvSpPr>
      <dsp:spPr>
        <a:xfrm>
          <a:off x="6433361" y="2741342"/>
          <a:ext cx="87026" cy="87026"/>
        </a:xfrm>
        <a:prstGeom prst="ellipse">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2FA63D-95A6-4787-A1A7-BF1E1B8D93CB}" type="datetimeFigureOut">
              <a:rPr lang="tr-TR" smtClean="0"/>
              <a:pPr/>
              <a:t>15.05.2024</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883AE0-8FFF-4F9E-A769-E4B8665C31A3}"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6883AE0-8FFF-4F9E-A769-E4B8665C31A3}" type="slidenum">
              <a:rPr lang="tr-TR" smtClean="0"/>
              <a:pPr/>
              <a:t>19</a:t>
            </a:fld>
            <a:endParaRPr lang="tr-TR"/>
          </a:p>
        </p:txBody>
      </p:sp>
    </p:spTree>
    <p:extLst>
      <p:ext uri="{BB962C8B-B14F-4D97-AF65-F5344CB8AC3E}">
        <p14:creationId xmlns:p14="http://schemas.microsoft.com/office/powerpoint/2010/main" val="1203418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76883AE0-8FFF-4F9E-A769-E4B8665C31A3}" type="slidenum">
              <a:rPr lang="tr-TR" smtClean="0"/>
              <a:pPr/>
              <a:t>25</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D8695610-B14E-45C4-ACB3-D1E0F0B7B60C}" type="datetimeFigureOut">
              <a:rPr lang="tr-TR" smtClean="0"/>
              <a:pPr/>
              <a:t>15.05.2024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69B3ACF-06E6-4E7A-B1CE-51C42A65ABF3}"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D8695610-B14E-45C4-ACB3-D1E0F0B7B60C}" type="datetimeFigureOut">
              <a:rPr lang="tr-TR" smtClean="0"/>
              <a:pPr/>
              <a:t>15.05.2024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69B3ACF-06E6-4E7A-B1CE-51C42A65ABF3}"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695610-B14E-45C4-ACB3-D1E0F0B7B60C}" type="datetimeFigureOut">
              <a:rPr lang="tr-TR" smtClean="0"/>
              <a:pPr/>
              <a:t>15.05.2024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69B3ACF-06E6-4E7A-B1CE-51C42A65ABF3}"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D8695610-B14E-45C4-ACB3-D1E0F0B7B60C}" type="datetimeFigureOut">
              <a:rPr lang="tr-TR" smtClean="0"/>
              <a:pPr/>
              <a:t>15.05.2024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69B3ACF-06E6-4E7A-B1CE-51C42A65ABF3}"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D8695610-B14E-45C4-ACB3-D1E0F0B7B60C}" type="datetimeFigureOut">
              <a:rPr lang="tr-TR" smtClean="0"/>
              <a:pPr/>
              <a:t>15.05.2024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69B3ACF-06E6-4E7A-B1CE-51C42A65ABF3}"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D8695610-B14E-45C4-ACB3-D1E0F0B7B60C}" type="datetimeFigureOut">
              <a:rPr lang="tr-TR" smtClean="0"/>
              <a:pPr/>
              <a:t>15.05.2024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69B3ACF-06E6-4E7A-B1CE-51C42A65ABF3}"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695610-B14E-45C4-ACB3-D1E0F0B7B60C}" type="datetimeFigureOut">
              <a:rPr lang="tr-TR" smtClean="0"/>
              <a:pPr/>
              <a:t>15.05.2024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69B3ACF-06E6-4E7A-B1CE-51C42A65ABF3}"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695610-B14E-45C4-ACB3-D1E0F0B7B60C}" type="datetimeFigureOut">
              <a:rPr lang="tr-TR" smtClean="0"/>
              <a:pPr/>
              <a:t>15.05.2024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69B3ACF-06E6-4E7A-B1CE-51C42A65ABF3}"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695610-B14E-45C4-ACB3-D1E0F0B7B60C}" type="datetimeFigureOut">
              <a:rPr lang="tr-TR" smtClean="0"/>
              <a:pPr/>
              <a:t>15.05.2024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69B3ACF-06E6-4E7A-B1CE-51C42A65ABF3}"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D8695610-B14E-45C4-ACB3-D1E0F0B7B60C}" type="datetimeFigureOut">
              <a:rPr lang="tr-TR" smtClean="0"/>
              <a:pPr/>
              <a:t>15.05.2024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69B3ACF-06E6-4E7A-B1CE-51C42A65ABF3}"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D8695610-B14E-45C4-ACB3-D1E0F0B7B60C}" type="datetimeFigureOut">
              <a:rPr lang="tr-TR" smtClean="0"/>
              <a:pPr/>
              <a:t>15.05.2024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69B3ACF-06E6-4E7A-B1CE-51C42A65ABF3}"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695610-B14E-45C4-ACB3-D1E0F0B7B60C}" type="datetimeFigureOut">
              <a:rPr lang="tr-TR" smtClean="0"/>
              <a:pPr/>
              <a:t>15.05.2024</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9B3ACF-06E6-4E7A-B1CE-51C42A65ABF3}"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0" name="Rectangle 1032">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4571993"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Beşgen 3">
            <a:extLst>
              <a:ext uri="{FF2B5EF4-FFF2-40B4-BE49-F238E27FC236}">
                <a16:creationId xmlns:a16="http://schemas.microsoft.com/office/drawing/2014/main" id="{57434938-ABB8-A8B9-D352-6CD706DF9ABB}"/>
              </a:ext>
            </a:extLst>
          </p:cNvPr>
          <p:cNvSpPr/>
          <p:nvPr/>
        </p:nvSpPr>
        <p:spPr>
          <a:xfrm>
            <a:off x="860010" y="4750698"/>
            <a:ext cx="3213315" cy="1316364"/>
          </a:xfrm>
          <a:prstGeom prst="homePlate">
            <a:avLst/>
          </a:prstGeom>
          <a:solidFill>
            <a:schemeClr val="bg2">
              <a:lumMod val="75000"/>
            </a:schemeClr>
          </a:solidFill>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t">
            <a:normAutofit/>
          </a:bodyPr>
          <a:lstStyle/>
          <a:p>
            <a:pPr>
              <a:lnSpc>
                <a:spcPct val="90000"/>
              </a:lnSpc>
              <a:spcBef>
                <a:spcPct val="0"/>
              </a:spcBef>
              <a:spcAft>
                <a:spcPts val="600"/>
              </a:spcAft>
            </a:pPr>
            <a:r>
              <a:rPr lang="en-US" sz="4100" dirty="0">
                <a:ln w="0">
                  <a:solidFill>
                    <a:schemeClr val="tx1"/>
                  </a:solidFill>
                </a:ln>
                <a:solidFill>
                  <a:schemeClr val="bg1"/>
                </a:solidFill>
                <a:effectLst>
                  <a:innerShdw blurRad="63500" dist="50800" dir="13500000">
                    <a:prstClr val="black">
                      <a:alpha val="50000"/>
                    </a:prstClr>
                  </a:innerShdw>
                </a:effectLst>
                <a:latin typeface="+mj-lt"/>
                <a:ea typeface="+mj-ea"/>
                <a:cs typeface="+mj-cs"/>
              </a:rPr>
              <a:t>The Second Generation</a:t>
            </a:r>
          </a:p>
        </p:txBody>
      </p:sp>
      <p:sp>
        <p:nvSpPr>
          <p:cNvPr id="1051" name="Rectangle 1034">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0"/>
            <a:ext cx="4571992"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omantic Era in British Literature">
            <a:extLst>
              <a:ext uri="{FF2B5EF4-FFF2-40B4-BE49-F238E27FC236}">
                <a16:creationId xmlns:a16="http://schemas.microsoft.com/office/drawing/2014/main" id="{235A2482-228D-45F7-D3DA-A4392FDBB4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629" b="-1"/>
          <a:stretch/>
        </p:blipFill>
        <p:spPr bwMode="auto">
          <a:xfrm>
            <a:off x="866667" y="637762"/>
            <a:ext cx="7417323" cy="3579308"/>
          </a:xfrm>
          <a:prstGeom prst="rect">
            <a:avLst/>
          </a:prstGeom>
          <a:noFill/>
          <a:extLst>
            <a:ext uri="{909E8E84-426E-40DD-AFC4-6F175D3DCCD1}">
              <a14:hiddenFill xmlns:a14="http://schemas.microsoft.com/office/drawing/2010/main">
                <a:solidFill>
                  <a:srgbClr val="FFFFFF"/>
                </a:solidFill>
              </a14:hiddenFill>
            </a:ext>
          </a:extLst>
        </p:spPr>
      </p:pic>
      <p:sp>
        <p:nvSpPr>
          <p:cNvPr id="1052" name="Rectangle 1036">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0987" y="4544112"/>
            <a:ext cx="3429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Content Placeholder 1029">
            <a:extLst>
              <a:ext uri="{FF2B5EF4-FFF2-40B4-BE49-F238E27FC236}">
                <a16:creationId xmlns:a16="http://schemas.microsoft.com/office/drawing/2014/main" id="{186B4D57-030A-7D35-D6F8-F7A6E8359F92}"/>
              </a:ext>
            </a:extLst>
          </p:cNvPr>
          <p:cNvSpPr>
            <a:spLocks noGrp="1"/>
          </p:cNvSpPr>
          <p:nvPr>
            <p:ph idx="1"/>
          </p:nvPr>
        </p:nvSpPr>
        <p:spPr>
          <a:xfrm>
            <a:off x="4922418" y="4750698"/>
            <a:ext cx="3712014" cy="1463834"/>
          </a:xfrm>
        </p:spPr>
        <p:txBody>
          <a:bodyPr vert="horz" lIns="91440" tIns="45720" rIns="91440" bIns="45720" rtlCol="0">
            <a:normAutofit/>
          </a:bodyPr>
          <a:lstStyle/>
          <a:p>
            <a:pPr marL="114300" indent="0">
              <a:lnSpc>
                <a:spcPct val="90000"/>
              </a:lnSpc>
              <a:buNone/>
            </a:pPr>
            <a:r>
              <a:rPr lang="en-US" sz="2400" i="1" dirty="0"/>
              <a:t>ELIT214 Romanticism</a:t>
            </a:r>
          </a:p>
          <a:p>
            <a:pPr marL="114300" indent="0">
              <a:lnSpc>
                <a:spcPct val="90000"/>
              </a:lnSpc>
              <a:buNone/>
            </a:pPr>
            <a:r>
              <a:rPr lang="en-US" sz="2400" i="1" dirty="0"/>
              <a:t>Dr. </a:t>
            </a:r>
            <a:r>
              <a:rPr lang="en-US" sz="2400" i="1" dirty="0" err="1"/>
              <a:t>Pelin</a:t>
            </a:r>
            <a:r>
              <a:rPr lang="en-US" sz="2400" i="1" dirty="0"/>
              <a:t> GÖLCÜK MİRZA</a:t>
            </a:r>
          </a:p>
          <a:p>
            <a:pPr marL="114300" indent="0">
              <a:lnSpc>
                <a:spcPct val="90000"/>
              </a:lnSpc>
              <a:buNone/>
            </a:pPr>
            <a:r>
              <a:rPr lang="en-US" sz="2400" i="1"/>
              <a:t>Week 12-13</a:t>
            </a:r>
            <a:endParaRPr lang="en-US" sz="2400" i="1" dirty="0"/>
          </a:p>
          <a:p>
            <a:pPr indent="-228600">
              <a:lnSpc>
                <a:spcPct val="90000"/>
              </a:lnSpc>
            </a:pPr>
            <a:endParaRPr lang="en-US" sz="1400" dirty="0"/>
          </a:p>
        </p:txBody>
      </p:sp>
    </p:spTree>
    <p:extLst>
      <p:ext uri="{BB962C8B-B14F-4D97-AF65-F5344CB8AC3E}">
        <p14:creationId xmlns:p14="http://schemas.microsoft.com/office/powerpoint/2010/main" val="3960045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2">
            <a:extLst>
              <a:ext uri="{FF2B5EF4-FFF2-40B4-BE49-F238E27FC236}">
                <a16:creationId xmlns:a16="http://schemas.microsoft.com/office/drawing/2014/main" id="{9CE4D4CB-3ECC-2BBD-5EAD-EBBFEF461BE3}"/>
              </a:ext>
            </a:extLst>
          </p:cNvPr>
          <p:cNvGraphicFramePr>
            <a:graphicFrameLocks noGrp="1"/>
          </p:cNvGraphicFramePr>
          <p:nvPr>
            <p:ph idx="1"/>
            <p:extLst>
              <p:ext uri="{D42A27DB-BD31-4B8C-83A1-F6EECF244321}">
                <p14:modId xmlns:p14="http://schemas.microsoft.com/office/powerpoint/2010/main" val="133167094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Başlık 3">
            <a:extLst>
              <a:ext uri="{FF2B5EF4-FFF2-40B4-BE49-F238E27FC236}">
                <a16:creationId xmlns:a16="http://schemas.microsoft.com/office/drawing/2014/main" id="{F65C18EB-C184-22CB-B6D2-6F453039897B}"/>
              </a:ext>
            </a:extLst>
          </p:cNvPr>
          <p:cNvSpPr>
            <a:spLocks noGrp="1"/>
          </p:cNvSpPr>
          <p:nvPr>
            <p:ph type="title"/>
          </p:nvPr>
        </p:nvSpPr>
        <p:spPr>
          <a:xfrm>
            <a:off x="76200" y="152400"/>
            <a:ext cx="3124200" cy="792162"/>
          </a:xfrm>
          <a:prstGeom prst="homePlate">
            <a:avLst/>
          </a:prstGeom>
          <a:solidFill>
            <a:schemeClr val="accent2"/>
          </a:solidFill>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t">
            <a:normAutofit fontScale="90000"/>
          </a:bodyPr>
          <a:lstStyle/>
          <a:p>
            <a:pPr>
              <a:lnSpc>
                <a:spcPct val="90000"/>
              </a:lnSpc>
              <a:spcBef>
                <a:spcPct val="0"/>
              </a:spcBef>
              <a:spcAft>
                <a:spcPts val="600"/>
              </a:spcAft>
            </a:pPr>
            <a:r>
              <a:rPr lang="en-US" sz="2800" dirty="0">
                <a:ln w="0">
                  <a:solidFill>
                    <a:schemeClr val="tx1"/>
                  </a:solidFill>
                </a:ln>
                <a:solidFill>
                  <a:schemeClr val="bg1"/>
                </a:solidFill>
                <a:effectLst>
                  <a:innerShdw blurRad="63500" dist="50800" dir="13500000">
                    <a:prstClr val="black">
                      <a:alpha val="50000"/>
                    </a:prstClr>
                  </a:innerShdw>
                </a:effectLst>
                <a:latin typeface="+mj-lt"/>
                <a:ea typeface="+mj-ea"/>
                <a:cs typeface="+mj-cs"/>
              </a:rPr>
              <a:t>The Second Generation</a:t>
            </a:r>
          </a:p>
        </p:txBody>
      </p:sp>
    </p:spTree>
    <p:extLst>
      <p:ext uri="{BB962C8B-B14F-4D97-AF65-F5344CB8AC3E}">
        <p14:creationId xmlns:p14="http://schemas.microsoft.com/office/powerpoint/2010/main" val="3203374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One in a crowd">
            <a:extLst>
              <a:ext uri="{FF2B5EF4-FFF2-40B4-BE49-F238E27FC236}">
                <a16:creationId xmlns:a16="http://schemas.microsoft.com/office/drawing/2014/main" id="{5E65D654-7575-6029-447D-11451306C4D3}"/>
              </a:ext>
            </a:extLst>
          </p:cNvPr>
          <p:cNvPicPr>
            <a:picLocks noChangeAspect="1"/>
          </p:cNvPicPr>
          <p:nvPr/>
        </p:nvPicPr>
        <p:blipFill rotWithShape="1">
          <a:blip r:embed="rId2">
            <a:duotone>
              <a:schemeClr val="bg2">
                <a:shade val="45000"/>
                <a:satMod val="135000"/>
              </a:schemeClr>
              <a:prstClr val="white"/>
            </a:duotone>
          </a:blip>
          <a:srcRect/>
          <a:stretch/>
        </p:blipFill>
        <p:spPr>
          <a:xfrm>
            <a:off x="20" y="10"/>
            <a:ext cx="9143980" cy="6857990"/>
          </a:xfrm>
          <a:prstGeom prst="rect">
            <a:avLst/>
          </a:prstGeom>
        </p:spPr>
      </p:pic>
      <p:sp>
        <p:nvSpPr>
          <p:cNvPr id="9" name="Rectangle 8">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D546EF0-196D-3A39-325A-20797BE0E4ED}"/>
              </a:ext>
            </a:extLst>
          </p:cNvPr>
          <p:cNvSpPr>
            <a:spLocks noGrp="1"/>
          </p:cNvSpPr>
          <p:nvPr>
            <p:ph type="title"/>
          </p:nvPr>
        </p:nvSpPr>
        <p:spPr>
          <a:xfrm>
            <a:off x="628650" y="365125"/>
            <a:ext cx="7886700" cy="1325563"/>
          </a:xfrm>
        </p:spPr>
        <p:txBody>
          <a:bodyPr>
            <a:normAutofit/>
          </a:bodyPr>
          <a:lstStyle/>
          <a:p>
            <a:r>
              <a:rPr lang="tr-TR" dirty="0" err="1"/>
              <a:t>Closet</a:t>
            </a:r>
            <a:r>
              <a:rPr lang="tr-TR" dirty="0"/>
              <a:t> Drama</a:t>
            </a:r>
          </a:p>
        </p:txBody>
      </p:sp>
      <p:sp>
        <p:nvSpPr>
          <p:cNvPr id="3" name="İçerik Yer Tutucusu 2">
            <a:extLst>
              <a:ext uri="{FF2B5EF4-FFF2-40B4-BE49-F238E27FC236}">
                <a16:creationId xmlns:a16="http://schemas.microsoft.com/office/drawing/2014/main" id="{B05AF5DC-7C3C-9D0A-F9D3-9DD74CBAB3F3}"/>
              </a:ext>
            </a:extLst>
          </p:cNvPr>
          <p:cNvSpPr>
            <a:spLocks noGrp="1"/>
          </p:cNvSpPr>
          <p:nvPr>
            <p:ph idx="1"/>
          </p:nvPr>
        </p:nvSpPr>
        <p:spPr>
          <a:xfrm>
            <a:off x="628650" y="1825625"/>
            <a:ext cx="7886700" cy="4351338"/>
          </a:xfrm>
        </p:spPr>
        <p:txBody>
          <a:bodyPr>
            <a:normAutofit/>
          </a:bodyPr>
          <a:lstStyle/>
          <a:p>
            <a:r>
              <a:rPr lang="tr-TR" dirty="0"/>
              <a:t>«</a:t>
            </a:r>
            <a:r>
              <a:rPr lang="tr-TR" dirty="0" err="1"/>
              <a:t>Plays</a:t>
            </a:r>
            <a:r>
              <a:rPr lang="tr-TR" dirty="0"/>
              <a:t> </a:t>
            </a:r>
            <a:r>
              <a:rPr lang="tr-TR" dirty="0" err="1"/>
              <a:t>to</a:t>
            </a:r>
            <a:r>
              <a:rPr lang="tr-TR" dirty="0"/>
              <a:t> be </a:t>
            </a:r>
            <a:r>
              <a:rPr lang="tr-TR" dirty="0" err="1"/>
              <a:t>read</a:t>
            </a:r>
            <a:r>
              <a:rPr lang="tr-TR" dirty="0"/>
              <a:t>»</a:t>
            </a:r>
          </a:p>
          <a:p>
            <a:r>
              <a:rPr lang="tr-TR" dirty="0" err="1"/>
              <a:t>Those</a:t>
            </a:r>
            <a:r>
              <a:rPr lang="tr-TR" dirty="0"/>
              <a:t> </a:t>
            </a:r>
            <a:r>
              <a:rPr lang="tr-TR" dirty="0" err="1"/>
              <a:t>plays</a:t>
            </a:r>
            <a:r>
              <a:rPr lang="tr-TR" dirty="0"/>
              <a:t> </a:t>
            </a:r>
            <a:r>
              <a:rPr lang="tr-TR" dirty="0" err="1"/>
              <a:t>partook</a:t>
            </a:r>
            <a:r>
              <a:rPr lang="tr-TR" dirty="0"/>
              <a:t> of </a:t>
            </a:r>
            <a:r>
              <a:rPr lang="tr-TR" dirty="0" err="1"/>
              <a:t>no</a:t>
            </a:r>
            <a:r>
              <a:rPr lang="tr-TR" dirty="0"/>
              <a:t> set </a:t>
            </a:r>
            <a:r>
              <a:rPr lang="tr-TR" dirty="0" err="1"/>
              <a:t>pattern</a:t>
            </a:r>
            <a:r>
              <a:rPr lang="tr-TR" dirty="0"/>
              <a:t> </a:t>
            </a:r>
            <a:r>
              <a:rPr lang="tr-TR" dirty="0" err="1"/>
              <a:t>or</a:t>
            </a:r>
            <a:r>
              <a:rPr lang="tr-TR" dirty="0"/>
              <a:t> form, but </a:t>
            </a:r>
            <a:r>
              <a:rPr lang="tr-TR" dirty="0" err="1"/>
              <a:t>they</a:t>
            </a:r>
            <a:r>
              <a:rPr lang="tr-TR" dirty="0"/>
              <a:t> </a:t>
            </a:r>
            <a:r>
              <a:rPr lang="tr-TR" dirty="0" err="1"/>
              <a:t>are</a:t>
            </a:r>
            <a:r>
              <a:rPr lang="tr-TR" dirty="0"/>
              <a:t> </a:t>
            </a:r>
            <a:r>
              <a:rPr lang="tr-TR" dirty="0" err="1"/>
              <a:t>more</a:t>
            </a:r>
            <a:r>
              <a:rPr lang="tr-TR" dirty="0"/>
              <a:t> </a:t>
            </a:r>
            <a:r>
              <a:rPr lang="tr-TR" dirty="0" err="1"/>
              <a:t>lyrical</a:t>
            </a:r>
            <a:r>
              <a:rPr lang="tr-TR" dirty="0"/>
              <a:t> in natüre.</a:t>
            </a:r>
          </a:p>
          <a:p>
            <a:r>
              <a:rPr lang="tr-TR" dirty="0" err="1"/>
              <a:t>This</a:t>
            </a:r>
            <a:r>
              <a:rPr lang="tr-TR" dirty="0"/>
              <a:t> </a:t>
            </a:r>
            <a:r>
              <a:rPr lang="tr-TR" dirty="0" err="1"/>
              <a:t>allowed</a:t>
            </a:r>
            <a:r>
              <a:rPr lang="tr-TR" dirty="0"/>
              <a:t> </a:t>
            </a:r>
            <a:r>
              <a:rPr lang="tr-TR" dirty="0" err="1"/>
              <a:t>the</a:t>
            </a:r>
            <a:r>
              <a:rPr lang="tr-TR" dirty="0"/>
              <a:t> </a:t>
            </a:r>
            <a:r>
              <a:rPr lang="tr-TR" dirty="0" err="1"/>
              <a:t>development</a:t>
            </a:r>
            <a:r>
              <a:rPr lang="tr-TR" dirty="0"/>
              <a:t> of an ideal </a:t>
            </a:r>
            <a:r>
              <a:rPr lang="tr-TR" dirty="0" err="1"/>
              <a:t>romantic</a:t>
            </a:r>
            <a:r>
              <a:rPr lang="tr-TR" dirty="0"/>
              <a:t> </a:t>
            </a:r>
            <a:r>
              <a:rPr lang="tr-TR" dirty="0" err="1"/>
              <a:t>rebel</a:t>
            </a:r>
            <a:r>
              <a:rPr lang="tr-TR" dirty="0"/>
              <a:t>, a </a:t>
            </a:r>
            <a:r>
              <a:rPr lang="tr-TR" dirty="0" err="1"/>
              <a:t>hero</a:t>
            </a:r>
            <a:r>
              <a:rPr lang="tr-TR" dirty="0"/>
              <a:t> </a:t>
            </a:r>
            <a:r>
              <a:rPr lang="tr-TR" dirty="0" err="1"/>
              <a:t>who</a:t>
            </a:r>
            <a:r>
              <a:rPr lang="tr-TR" dirty="0"/>
              <a:t> </a:t>
            </a:r>
            <a:r>
              <a:rPr lang="tr-TR" dirty="0" err="1"/>
              <a:t>would</a:t>
            </a:r>
            <a:r>
              <a:rPr lang="tr-TR" dirty="0"/>
              <a:t> </a:t>
            </a:r>
            <a:r>
              <a:rPr lang="tr-TR" dirty="0" err="1"/>
              <a:t>epitomize</a:t>
            </a:r>
            <a:r>
              <a:rPr lang="tr-TR" dirty="0"/>
              <a:t> </a:t>
            </a:r>
            <a:r>
              <a:rPr lang="tr-TR" dirty="0" err="1"/>
              <a:t>those</a:t>
            </a:r>
            <a:r>
              <a:rPr lang="tr-TR" dirty="0"/>
              <a:t> </a:t>
            </a:r>
            <a:r>
              <a:rPr lang="tr-TR" dirty="0" err="1"/>
              <a:t>ideas</a:t>
            </a:r>
            <a:r>
              <a:rPr lang="tr-TR" dirty="0"/>
              <a:t> of </a:t>
            </a:r>
            <a:r>
              <a:rPr lang="tr-TR" dirty="0" err="1"/>
              <a:t>freedom</a:t>
            </a:r>
            <a:r>
              <a:rPr lang="tr-TR" dirty="0"/>
              <a:t> </a:t>
            </a:r>
            <a:r>
              <a:rPr lang="tr-TR" dirty="0" err="1"/>
              <a:t>and</a:t>
            </a:r>
            <a:r>
              <a:rPr lang="tr-TR" dirty="0"/>
              <a:t> </a:t>
            </a:r>
            <a:r>
              <a:rPr lang="tr-TR" dirty="0" err="1"/>
              <a:t>individualism</a:t>
            </a:r>
            <a:r>
              <a:rPr lang="tr-TR" dirty="0"/>
              <a:t> </a:t>
            </a:r>
            <a:r>
              <a:rPr lang="tr-TR" dirty="0" err="1"/>
              <a:t>so</a:t>
            </a:r>
            <a:r>
              <a:rPr lang="tr-TR" dirty="0"/>
              <a:t> </a:t>
            </a:r>
            <a:r>
              <a:rPr lang="tr-TR" dirty="0" err="1"/>
              <a:t>dear</a:t>
            </a:r>
            <a:r>
              <a:rPr lang="tr-TR" dirty="0"/>
              <a:t> </a:t>
            </a:r>
            <a:r>
              <a:rPr lang="tr-TR" dirty="0" err="1"/>
              <a:t>to</a:t>
            </a:r>
            <a:r>
              <a:rPr lang="tr-TR" dirty="0"/>
              <a:t> </a:t>
            </a:r>
            <a:r>
              <a:rPr lang="tr-TR" dirty="0" err="1"/>
              <a:t>the</a:t>
            </a:r>
            <a:r>
              <a:rPr lang="tr-TR" dirty="0"/>
              <a:t> </a:t>
            </a:r>
            <a:r>
              <a:rPr lang="tr-TR" dirty="0" err="1"/>
              <a:t>hearts</a:t>
            </a:r>
            <a:r>
              <a:rPr lang="tr-TR" dirty="0"/>
              <a:t> of </a:t>
            </a:r>
            <a:r>
              <a:rPr lang="tr-TR" dirty="0" err="1"/>
              <a:t>the</a:t>
            </a:r>
            <a:r>
              <a:rPr lang="tr-TR" dirty="0"/>
              <a:t> </a:t>
            </a:r>
            <a:r>
              <a:rPr lang="tr-TR" dirty="0" err="1"/>
              <a:t>romantics</a:t>
            </a:r>
            <a:r>
              <a:rPr lang="tr-TR" dirty="0"/>
              <a:t>. </a:t>
            </a:r>
          </a:p>
        </p:txBody>
      </p:sp>
    </p:spTree>
    <p:extLst>
      <p:ext uri="{BB962C8B-B14F-4D97-AF65-F5344CB8AC3E}">
        <p14:creationId xmlns:p14="http://schemas.microsoft.com/office/powerpoint/2010/main" val="97088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heckmate in a chess game">
            <a:extLst>
              <a:ext uri="{FF2B5EF4-FFF2-40B4-BE49-F238E27FC236}">
                <a16:creationId xmlns:a16="http://schemas.microsoft.com/office/drawing/2014/main" id="{E5A1BBAD-6DB0-D56F-6460-9A3A18714AA2}"/>
              </a:ext>
            </a:extLst>
          </p:cNvPr>
          <p:cNvPicPr>
            <a:picLocks noChangeAspect="1"/>
          </p:cNvPicPr>
          <p:nvPr/>
        </p:nvPicPr>
        <p:blipFill rotWithShape="1">
          <a:blip r:embed="rId2">
            <a:alphaModFix amt="40000"/>
          </a:blip>
          <a:srcRect l="12872" r="17126" b="2"/>
          <a:stretch/>
        </p:blipFill>
        <p:spPr>
          <a:xfrm>
            <a:off x="20" y="10"/>
            <a:ext cx="6337717" cy="6857990"/>
          </a:xfrm>
          <a:prstGeom prst="rect">
            <a:avLst/>
          </a:prstGeom>
        </p:spPr>
      </p:pic>
      <p:sp>
        <p:nvSpPr>
          <p:cNvPr id="2" name="Başlık 1">
            <a:extLst>
              <a:ext uri="{FF2B5EF4-FFF2-40B4-BE49-F238E27FC236}">
                <a16:creationId xmlns:a16="http://schemas.microsoft.com/office/drawing/2014/main" id="{64853167-D179-472E-52ED-12513653FF66}"/>
              </a:ext>
            </a:extLst>
          </p:cNvPr>
          <p:cNvSpPr>
            <a:spLocks noGrp="1"/>
          </p:cNvSpPr>
          <p:nvPr>
            <p:ph type="title"/>
          </p:nvPr>
        </p:nvSpPr>
        <p:spPr>
          <a:xfrm>
            <a:off x="628650" y="365125"/>
            <a:ext cx="3938487" cy="1627636"/>
          </a:xfrm>
        </p:spPr>
        <p:txBody>
          <a:bodyPr>
            <a:normAutofit/>
          </a:bodyPr>
          <a:lstStyle/>
          <a:p>
            <a:r>
              <a:rPr lang="tr-TR">
                <a:solidFill>
                  <a:srgbClr val="FFFFFF"/>
                </a:solidFill>
              </a:rPr>
              <a:t>George Gordon Byron</a:t>
            </a:r>
          </a:p>
        </p:txBody>
      </p:sp>
      <p:sp>
        <p:nvSpPr>
          <p:cNvPr id="3" name="İçerik Yer Tutucusu 2">
            <a:extLst>
              <a:ext uri="{FF2B5EF4-FFF2-40B4-BE49-F238E27FC236}">
                <a16:creationId xmlns:a16="http://schemas.microsoft.com/office/drawing/2014/main" id="{413BA7EB-1C6A-B6DE-10B4-A7A8C0E1FCE4}"/>
              </a:ext>
            </a:extLst>
          </p:cNvPr>
          <p:cNvSpPr>
            <a:spLocks noGrp="1"/>
          </p:cNvSpPr>
          <p:nvPr>
            <p:ph idx="1"/>
          </p:nvPr>
        </p:nvSpPr>
        <p:spPr>
          <a:xfrm>
            <a:off x="628650" y="2219785"/>
            <a:ext cx="3464715" cy="3957178"/>
          </a:xfrm>
        </p:spPr>
        <p:txBody>
          <a:bodyPr>
            <a:normAutofit/>
          </a:bodyPr>
          <a:lstStyle/>
          <a:p>
            <a:r>
              <a:rPr lang="tr-TR" sz="1700">
                <a:solidFill>
                  <a:srgbClr val="FFFFFF"/>
                </a:solidFill>
              </a:rPr>
              <a:t>Fascination with the internal dramas of the individual mind</a:t>
            </a:r>
          </a:p>
          <a:p>
            <a:r>
              <a:rPr lang="tr-TR" sz="1700">
                <a:solidFill>
                  <a:srgbClr val="FFFFFF"/>
                </a:solidFill>
              </a:rPr>
              <a:t>Intensity of feelings</a:t>
            </a:r>
          </a:p>
          <a:p>
            <a:r>
              <a:rPr lang="tr-TR" sz="1700">
                <a:solidFill>
                  <a:srgbClr val="FFFFFF"/>
                </a:solidFill>
              </a:rPr>
              <a:t>Arch-Romantic</a:t>
            </a:r>
          </a:p>
          <a:p>
            <a:r>
              <a:rPr lang="tr-TR" sz="1700">
                <a:solidFill>
                  <a:srgbClr val="FFFFFF"/>
                </a:solidFill>
              </a:rPr>
              <a:t>Assisted in the Greek war for independence from the Ottoman Empire</a:t>
            </a:r>
          </a:p>
        </p:txBody>
      </p:sp>
      <p:pic>
        <p:nvPicPr>
          <p:cNvPr id="4098" name="Picture 2" descr="Poet Lord Byron - A3 Poster – Tiger Moon">
            <a:extLst>
              <a:ext uri="{FF2B5EF4-FFF2-40B4-BE49-F238E27FC236}">
                <a16:creationId xmlns:a16="http://schemas.microsoft.com/office/drawing/2014/main" id="{557568CE-CF44-97FD-03E3-03BF404CDB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877" b="-1"/>
          <a:stretch/>
        </p:blipFill>
        <p:spPr bwMode="auto">
          <a:xfrm>
            <a:off x="4669497"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366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AAB8EDC3-1C0D-4505-A2C7-839A5161F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2069E294-3813-4588-9E9C-AEA08F9C4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utterfly on a flower">
            <a:extLst>
              <a:ext uri="{FF2B5EF4-FFF2-40B4-BE49-F238E27FC236}">
                <a16:creationId xmlns:a16="http://schemas.microsoft.com/office/drawing/2014/main" id="{EC0AFAA0-55E1-0658-ECC9-17F9F11E3A02}"/>
              </a:ext>
            </a:extLst>
          </p:cNvPr>
          <p:cNvPicPr>
            <a:picLocks noChangeAspect="1"/>
          </p:cNvPicPr>
          <p:nvPr/>
        </p:nvPicPr>
        <p:blipFill rotWithShape="1">
          <a:blip r:embed="rId2">
            <a:alphaModFix amt="40000"/>
          </a:blip>
          <a:srcRect l="11000" r="-1" b="-1"/>
          <a:stretch/>
        </p:blipFill>
        <p:spPr>
          <a:xfrm>
            <a:off x="20" y="10"/>
            <a:ext cx="9143980" cy="6857990"/>
          </a:xfrm>
          <a:prstGeom prst="rect">
            <a:avLst/>
          </a:prstGeom>
        </p:spPr>
      </p:pic>
      <p:sp>
        <p:nvSpPr>
          <p:cNvPr id="2" name="Başlık 1">
            <a:extLst>
              <a:ext uri="{FF2B5EF4-FFF2-40B4-BE49-F238E27FC236}">
                <a16:creationId xmlns:a16="http://schemas.microsoft.com/office/drawing/2014/main" id="{3558CD0C-9BE4-D4F9-655A-DBD5F039AC78}"/>
              </a:ext>
            </a:extLst>
          </p:cNvPr>
          <p:cNvSpPr>
            <a:spLocks noGrp="1"/>
          </p:cNvSpPr>
          <p:nvPr>
            <p:ph type="title"/>
          </p:nvPr>
        </p:nvSpPr>
        <p:spPr>
          <a:xfrm>
            <a:off x="628650" y="365125"/>
            <a:ext cx="7886700" cy="1325563"/>
          </a:xfrm>
        </p:spPr>
        <p:txBody>
          <a:bodyPr>
            <a:normAutofit/>
          </a:bodyPr>
          <a:lstStyle/>
          <a:p>
            <a:r>
              <a:rPr lang="tr-TR" dirty="0" err="1">
                <a:solidFill>
                  <a:srgbClr val="FFFFFF"/>
                </a:solidFill>
              </a:rPr>
              <a:t>Byron’s</a:t>
            </a:r>
            <a:r>
              <a:rPr lang="tr-TR" dirty="0">
                <a:solidFill>
                  <a:srgbClr val="FFFFFF"/>
                </a:solidFill>
              </a:rPr>
              <a:t> </a:t>
            </a:r>
            <a:r>
              <a:rPr lang="tr-TR" dirty="0" err="1">
                <a:solidFill>
                  <a:srgbClr val="FFFFFF"/>
                </a:solidFill>
              </a:rPr>
              <a:t>view</a:t>
            </a:r>
            <a:r>
              <a:rPr lang="tr-TR" dirty="0">
                <a:solidFill>
                  <a:srgbClr val="FFFFFF"/>
                </a:solidFill>
              </a:rPr>
              <a:t> on Nature</a:t>
            </a:r>
          </a:p>
        </p:txBody>
      </p:sp>
      <p:sp>
        <p:nvSpPr>
          <p:cNvPr id="3" name="İçerik Yer Tutucusu 2">
            <a:extLst>
              <a:ext uri="{FF2B5EF4-FFF2-40B4-BE49-F238E27FC236}">
                <a16:creationId xmlns:a16="http://schemas.microsoft.com/office/drawing/2014/main" id="{63DD5695-28C0-7515-2743-8E191321B70D}"/>
              </a:ext>
            </a:extLst>
          </p:cNvPr>
          <p:cNvSpPr>
            <a:spLocks noGrp="1"/>
          </p:cNvSpPr>
          <p:nvPr>
            <p:ph idx="1"/>
          </p:nvPr>
        </p:nvSpPr>
        <p:spPr>
          <a:xfrm>
            <a:off x="628758" y="2013625"/>
            <a:ext cx="3461069" cy="4163337"/>
          </a:xfrm>
        </p:spPr>
        <p:txBody>
          <a:bodyPr>
            <a:normAutofit/>
          </a:bodyPr>
          <a:lstStyle/>
          <a:p>
            <a:r>
              <a:rPr lang="tr-TR" sz="2800" dirty="0">
                <a:solidFill>
                  <a:srgbClr val="FFFFFF"/>
                </a:solidFill>
              </a:rPr>
              <a:t>Nature is not a </a:t>
            </a:r>
            <a:r>
              <a:rPr lang="tr-TR" sz="2800" dirty="0" err="1">
                <a:solidFill>
                  <a:srgbClr val="FFFFFF"/>
                </a:solidFill>
              </a:rPr>
              <a:t>source</a:t>
            </a:r>
            <a:r>
              <a:rPr lang="tr-TR" sz="2800" dirty="0">
                <a:solidFill>
                  <a:srgbClr val="FFFFFF"/>
                </a:solidFill>
              </a:rPr>
              <a:t> of </a:t>
            </a:r>
            <a:r>
              <a:rPr lang="tr-TR" sz="2800" dirty="0" err="1">
                <a:solidFill>
                  <a:srgbClr val="FFFFFF"/>
                </a:solidFill>
              </a:rPr>
              <a:t>consolation</a:t>
            </a:r>
            <a:r>
              <a:rPr lang="tr-TR" sz="2800" dirty="0">
                <a:solidFill>
                  <a:srgbClr val="FFFFFF"/>
                </a:solidFill>
              </a:rPr>
              <a:t> </a:t>
            </a:r>
            <a:r>
              <a:rPr lang="tr-TR" sz="2800" dirty="0" err="1">
                <a:solidFill>
                  <a:srgbClr val="FFFFFF"/>
                </a:solidFill>
              </a:rPr>
              <a:t>and</a:t>
            </a:r>
            <a:r>
              <a:rPr lang="tr-TR" sz="2800" dirty="0">
                <a:solidFill>
                  <a:srgbClr val="FFFFFF"/>
                </a:solidFill>
              </a:rPr>
              <a:t> </a:t>
            </a:r>
            <a:r>
              <a:rPr lang="tr-TR" sz="2800" dirty="0" err="1">
                <a:solidFill>
                  <a:srgbClr val="FFFFFF"/>
                </a:solidFill>
              </a:rPr>
              <a:t>joy</a:t>
            </a:r>
            <a:r>
              <a:rPr lang="tr-TR" sz="2800" dirty="0">
                <a:solidFill>
                  <a:srgbClr val="FFFFFF"/>
                </a:solidFill>
              </a:rPr>
              <a:t>.  </a:t>
            </a:r>
            <a:r>
              <a:rPr lang="tr-TR" sz="2800" dirty="0" err="1">
                <a:solidFill>
                  <a:srgbClr val="FFFFFF"/>
                </a:solidFill>
              </a:rPr>
              <a:t>It</a:t>
            </a:r>
            <a:r>
              <a:rPr lang="tr-TR" sz="2800" dirty="0">
                <a:solidFill>
                  <a:srgbClr val="FFFFFF"/>
                </a:solidFill>
              </a:rPr>
              <a:t> </a:t>
            </a:r>
            <a:r>
              <a:rPr lang="tr-TR" sz="2800" dirty="0" err="1">
                <a:solidFill>
                  <a:srgbClr val="FFFFFF"/>
                </a:solidFill>
              </a:rPr>
              <a:t>does</a:t>
            </a:r>
            <a:r>
              <a:rPr lang="tr-TR" sz="2800" dirty="0">
                <a:solidFill>
                  <a:srgbClr val="FFFFFF"/>
                </a:solidFill>
              </a:rPr>
              <a:t> not </a:t>
            </a:r>
            <a:r>
              <a:rPr lang="tr-TR" sz="2800" dirty="0" err="1">
                <a:solidFill>
                  <a:srgbClr val="FFFFFF"/>
                </a:solidFill>
              </a:rPr>
              <a:t>embody</a:t>
            </a:r>
            <a:r>
              <a:rPr lang="tr-TR" sz="2800" dirty="0">
                <a:solidFill>
                  <a:srgbClr val="FFFFFF"/>
                </a:solidFill>
              </a:rPr>
              <a:t> </a:t>
            </a:r>
            <a:r>
              <a:rPr lang="tr-TR" sz="2800" dirty="0" err="1">
                <a:solidFill>
                  <a:srgbClr val="FFFFFF"/>
                </a:solidFill>
              </a:rPr>
              <a:t>any</a:t>
            </a:r>
            <a:r>
              <a:rPr lang="tr-TR" sz="2800" dirty="0">
                <a:solidFill>
                  <a:srgbClr val="FFFFFF"/>
                </a:solidFill>
              </a:rPr>
              <a:t> </a:t>
            </a:r>
            <a:r>
              <a:rPr lang="tr-TR" sz="2800" dirty="0" err="1">
                <a:solidFill>
                  <a:srgbClr val="FFFFFF"/>
                </a:solidFill>
              </a:rPr>
              <a:t>theory</a:t>
            </a:r>
            <a:r>
              <a:rPr lang="tr-TR" sz="2800" dirty="0">
                <a:solidFill>
                  <a:srgbClr val="FFFFFF"/>
                </a:solidFill>
              </a:rPr>
              <a:t> but </a:t>
            </a:r>
            <a:r>
              <a:rPr lang="tr-TR" sz="2800" dirty="0" err="1">
                <a:solidFill>
                  <a:srgbClr val="FFFFFF"/>
                </a:solidFill>
              </a:rPr>
              <a:t>the</a:t>
            </a:r>
            <a:r>
              <a:rPr lang="tr-TR" sz="2800" dirty="0">
                <a:solidFill>
                  <a:srgbClr val="FFFFFF"/>
                </a:solidFill>
              </a:rPr>
              <a:t> </a:t>
            </a:r>
            <a:r>
              <a:rPr lang="tr-TR" sz="2800" dirty="0" err="1">
                <a:solidFill>
                  <a:srgbClr val="FFFFFF"/>
                </a:solidFill>
              </a:rPr>
              <a:t>wildest</a:t>
            </a:r>
            <a:r>
              <a:rPr lang="tr-TR" sz="2800" dirty="0">
                <a:solidFill>
                  <a:srgbClr val="FFFFFF"/>
                </a:solidFill>
              </a:rPr>
              <a:t> </a:t>
            </a:r>
            <a:r>
              <a:rPr lang="tr-TR" sz="2800" dirty="0" err="1">
                <a:solidFill>
                  <a:srgbClr val="FFFFFF"/>
                </a:solidFill>
              </a:rPr>
              <a:t>and</a:t>
            </a:r>
            <a:r>
              <a:rPr lang="tr-TR" sz="2800" dirty="0">
                <a:solidFill>
                  <a:srgbClr val="FFFFFF"/>
                </a:solidFill>
              </a:rPr>
              <a:t> </a:t>
            </a:r>
            <a:r>
              <a:rPr lang="tr-TR" sz="2800" dirty="0" err="1">
                <a:solidFill>
                  <a:srgbClr val="FFFFFF"/>
                </a:solidFill>
              </a:rPr>
              <a:t>most</a:t>
            </a:r>
            <a:r>
              <a:rPr lang="tr-TR" sz="2800" dirty="0">
                <a:solidFill>
                  <a:srgbClr val="FFFFFF"/>
                </a:solidFill>
              </a:rPr>
              <a:t> </a:t>
            </a:r>
            <a:r>
              <a:rPr lang="tr-TR" sz="2800" dirty="0" err="1">
                <a:solidFill>
                  <a:srgbClr val="FFFFFF"/>
                </a:solidFill>
              </a:rPr>
              <a:t>exotic</a:t>
            </a:r>
            <a:r>
              <a:rPr lang="tr-TR" sz="2800" dirty="0">
                <a:solidFill>
                  <a:srgbClr val="FFFFFF"/>
                </a:solidFill>
              </a:rPr>
              <a:t> </a:t>
            </a:r>
            <a:r>
              <a:rPr lang="tr-TR" sz="2800" dirty="0" err="1">
                <a:solidFill>
                  <a:srgbClr val="FFFFFF"/>
                </a:solidFill>
              </a:rPr>
              <a:t>natural</a:t>
            </a:r>
            <a:r>
              <a:rPr lang="tr-TR" sz="2800" dirty="0">
                <a:solidFill>
                  <a:srgbClr val="FFFFFF"/>
                </a:solidFill>
              </a:rPr>
              <a:t> </a:t>
            </a:r>
            <a:r>
              <a:rPr lang="tr-TR" sz="2800" dirty="0" err="1">
                <a:solidFill>
                  <a:srgbClr val="FFFFFF"/>
                </a:solidFill>
              </a:rPr>
              <a:t>landscapes</a:t>
            </a:r>
            <a:r>
              <a:rPr lang="tr-TR" sz="2800" dirty="0">
                <a:solidFill>
                  <a:srgbClr val="FFFFFF"/>
                </a:solidFill>
              </a:rPr>
              <a:t> </a:t>
            </a:r>
            <a:r>
              <a:rPr lang="tr-TR" sz="2800" dirty="0" err="1">
                <a:solidFill>
                  <a:srgbClr val="FFFFFF"/>
                </a:solidFill>
              </a:rPr>
              <a:t>reflect</a:t>
            </a:r>
            <a:r>
              <a:rPr lang="tr-TR" sz="2800" dirty="0">
                <a:solidFill>
                  <a:srgbClr val="FFFFFF"/>
                </a:solidFill>
              </a:rPr>
              <a:t> </a:t>
            </a:r>
            <a:r>
              <a:rPr lang="tr-TR" sz="2800" dirty="0" err="1">
                <a:solidFill>
                  <a:srgbClr val="FFFFFF"/>
                </a:solidFill>
              </a:rPr>
              <a:t>the</a:t>
            </a:r>
            <a:r>
              <a:rPr lang="tr-TR" sz="2800" dirty="0">
                <a:solidFill>
                  <a:srgbClr val="FFFFFF"/>
                </a:solidFill>
              </a:rPr>
              <a:t> </a:t>
            </a:r>
            <a:r>
              <a:rPr lang="tr-TR" sz="2800" dirty="0" err="1">
                <a:solidFill>
                  <a:srgbClr val="FFFFFF"/>
                </a:solidFill>
              </a:rPr>
              <a:t>poet’s</a:t>
            </a:r>
            <a:r>
              <a:rPr lang="tr-TR" sz="2800" dirty="0">
                <a:solidFill>
                  <a:srgbClr val="FFFFFF"/>
                </a:solidFill>
              </a:rPr>
              <a:t> </a:t>
            </a:r>
            <a:r>
              <a:rPr lang="tr-TR" sz="2800" dirty="0" err="1">
                <a:solidFill>
                  <a:srgbClr val="FFFFFF"/>
                </a:solidFill>
              </a:rPr>
              <a:t>mood</a:t>
            </a:r>
            <a:endParaRPr lang="tr-TR" sz="2800" dirty="0">
              <a:solidFill>
                <a:srgbClr val="FFFFFF"/>
              </a:solidFill>
            </a:endParaRPr>
          </a:p>
        </p:txBody>
      </p:sp>
      <p:pic>
        <p:nvPicPr>
          <p:cNvPr id="5122" name="Picture 2" descr="Moors with gothic stone outcroppings ...">
            <a:extLst>
              <a:ext uri="{FF2B5EF4-FFF2-40B4-BE49-F238E27FC236}">
                <a16:creationId xmlns:a16="http://schemas.microsoft.com/office/drawing/2014/main" id="{E2D13681-C79C-8155-4F2C-D64593F33B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379" r="26746" b="-1"/>
          <a:stretch/>
        </p:blipFill>
        <p:spPr bwMode="auto">
          <a:xfrm>
            <a:off x="4576003" y="2015168"/>
            <a:ext cx="3962900" cy="421044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551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ath winding through a grassy field">
            <a:extLst>
              <a:ext uri="{FF2B5EF4-FFF2-40B4-BE49-F238E27FC236}">
                <a16:creationId xmlns:a16="http://schemas.microsoft.com/office/drawing/2014/main" id="{2FD53DD9-BFE1-FDF0-8548-12755FE69C76}"/>
              </a:ext>
            </a:extLst>
          </p:cNvPr>
          <p:cNvPicPr>
            <a:picLocks noChangeAspect="1"/>
          </p:cNvPicPr>
          <p:nvPr/>
        </p:nvPicPr>
        <p:blipFill rotWithShape="1">
          <a:blip r:embed="rId2">
            <a:duotone>
              <a:schemeClr val="bg2">
                <a:shade val="45000"/>
                <a:satMod val="135000"/>
              </a:schemeClr>
              <a:prstClr val="white"/>
            </a:duotone>
          </a:blip>
          <a:srcRect l="1853" r="9146" b="-1"/>
          <a:stretch/>
        </p:blipFill>
        <p:spPr>
          <a:xfrm>
            <a:off x="20" y="10"/>
            <a:ext cx="9143980" cy="6857990"/>
          </a:xfrm>
          <a:prstGeom prst="rect">
            <a:avLst/>
          </a:prstGeom>
        </p:spPr>
      </p:pic>
      <p:sp>
        <p:nvSpPr>
          <p:cNvPr id="9" name="Rectangle 8">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D64CAF6-6AB9-45BE-0C3C-BFFA0579196C}"/>
              </a:ext>
            </a:extLst>
          </p:cNvPr>
          <p:cNvSpPr>
            <a:spLocks noGrp="1"/>
          </p:cNvSpPr>
          <p:nvPr>
            <p:ph type="title"/>
          </p:nvPr>
        </p:nvSpPr>
        <p:spPr>
          <a:xfrm>
            <a:off x="628650" y="365125"/>
            <a:ext cx="7886700" cy="1325563"/>
          </a:xfrm>
        </p:spPr>
        <p:txBody>
          <a:bodyPr>
            <a:normAutofit/>
          </a:bodyPr>
          <a:lstStyle/>
          <a:p>
            <a:r>
              <a:rPr lang="tr-TR" dirty="0"/>
              <a:t>BYRONIC HERO</a:t>
            </a:r>
          </a:p>
        </p:txBody>
      </p:sp>
      <p:sp>
        <p:nvSpPr>
          <p:cNvPr id="3" name="İçerik Yer Tutucusu 2">
            <a:extLst>
              <a:ext uri="{FF2B5EF4-FFF2-40B4-BE49-F238E27FC236}">
                <a16:creationId xmlns:a16="http://schemas.microsoft.com/office/drawing/2014/main" id="{01408E19-ADAB-80B6-8DC1-0EF394B25406}"/>
              </a:ext>
            </a:extLst>
          </p:cNvPr>
          <p:cNvSpPr>
            <a:spLocks noGrp="1"/>
          </p:cNvSpPr>
          <p:nvPr>
            <p:ph idx="1"/>
          </p:nvPr>
        </p:nvSpPr>
        <p:spPr>
          <a:xfrm>
            <a:off x="628650" y="1825625"/>
            <a:ext cx="7886700" cy="4351338"/>
          </a:xfrm>
        </p:spPr>
        <p:txBody>
          <a:bodyPr>
            <a:normAutofit/>
          </a:bodyPr>
          <a:lstStyle/>
          <a:p>
            <a:pPr>
              <a:lnSpc>
                <a:spcPct val="90000"/>
              </a:lnSpc>
            </a:pPr>
            <a:r>
              <a:rPr lang="tr-TR" sz="2700"/>
              <a:t>A </a:t>
            </a:r>
            <a:r>
              <a:rPr lang="tr-TR" sz="2700" err="1"/>
              <a:t>moody</a:t>
            </a:r>
            <a:r>
              <a:rPr lang="tr-TR" sz="2700"/>
              <a:t>, </a:t>
            </a:r>
            <a:r>
              <a:rPr lang="tr-TR" sz="2700" err="1"/>
              <a:t>restless</a:t>
            </a:r>
            <a:r>
              <a:rPr lang="tr-TR" sz="2700"/>
              <a:t>, </a:t>
            </a:r>
            <a:r>
              <a:rPr lang="tr-TR" sz="2700" err="1"/>
              <a:t>mysterious</a:t>
            </a:r>
            <a:r>
              <a:rPr lang="tr-TR" sz="2700"/>
              <a:t> but </a:t>
            </a:r>
            <a:r>
              <a:rPr lang="tr-TR" sz="2700" err="1"/>
              <a:t>charming</a:t>
            </a:r>
            <a:r>
              <a:rPr lang="tr-TR" sz="2700"/>
              <a:t> </a:t>
            </a:r>
            <a:r>
              <a:rPr lang="tr-TR" sz="2700" err="1"/>
              <a:t>romantic</a:t>
            </a:r>
            <a:r>
              <a:rPr lang="tr-TR" sz="2700"/>
              <a:t> </a:t>
            </a:r>
            <a:r>
              <a:rPr lang="tr-TR" sz="2700" err="1"/>
              <a:t>rebel</a:t>
            </a:r>
            <a:r>
              <a:rPr lang="tr-TR" sz="2700"/>
              <a:t>.</a:t>
            </a:r>
          </a:p>
          <a:p>
            <a:pPr>
              <a:lnSpc>
                <a:spcPct val="90000"/>
              </a:lnSpc>
            </a:pPr>
            <a:r>
              <a:rPr lang="tr-TR" sz="2700"/>
              <a:t>He </a:t>
            </a:r>
            <a:r>
              <a:rPr lang="tr-TR" sz="2700" err="1"/>
              <a:t>rejects</a:t>
            </a:r>
            <a:r>
              <a:rPr lang="tr-TR" sz="2700"/>
              <a:t> </a:t>
            </a:r>
            <a:r>
              <a:rPr lang="tr-TR" sz="2700" err="1"/>
              <a:t>the</a:t>
            </a:r>
            <a:r>
              <a:rPr lang="tr-TR" sz="2700"/>
              <a:t> </a:t>
            </a:r>
            <a:r>
              <a:rPr lang="tr-TR" sz="2700" err="1"/>
              <a:t>conventional</a:t>
            </a:r>
            <a:r>
              <a:rPr lang="tr-TR" sz="2700"/>
              <a:t> moral </a:t>
            </a:r>
            <a:r>
              <a:rPr lang="tr-TR" sz="2700" err="1"/>
              <a:t>rules</a:t>
            </a:r>
            <a:r>
              <a:rPr lang="tr-TR" sz="2700"/>
              <a:t> of </a:t>
            </a:r>
            <a:r>
              <a:rPr lang="tr-TR" sz="2700" err="1"/>
              <a:t>society</a:t>
            </a:r>
            <a:r>
              <a:rPr lang="tr-TR" sz="2700"/>
              <a:t> </a:t>
            </a:r>
            <a:r>
              <a:rPr lang="tr-TR" sz="2700" err="1"/>
              <a:t>and</a:t>
            </a:r>
            <a:r>
              <a:rPr lang="tr-TR" sz="2700"/>
              <a:t> </a:t>
            </a:r>
            <a:r>
              <a:rPr lang="tr-TR" sz="2700" err="1"/>
              <a:t>bored</a:t>
            </a:r>
            <a:r>
              <a:rPr lang="tr-TR" sz="2700"/>
              <a:t> </a:t>
            </a:r>
            <a:r>
              <a:rPr lang="tr-TR" sz="2700" err="1"/>
              <a:t>with</a:t>
            </a:r>
            <a:r>
              <a:rPr lang="tr-TR" sz="2700"/>
              <a:t> </a:t>
            </a:r>
            <a:r>
              <a:rPr lang="tr-TR" sz="2700" err="1"/>
              <a:t>the</a:t>
            </a:r>
            <a:r>
              <a:rPr lang="tr-TR" sz="2700"/>
              <a:t> </a:t>
            </a:r>
            <a:r>
              <a:rPr lang="tr-TR" sz="2700" err="1"/>
              <a:t>excess</a:t>
            </a:r>
            <a:r>
              <a:rPr lang="tr-TR" sz="2700"/>
              <a:t> of </a:t>
            </a:r>
            <a:r>
              <a:rPr lang="tr-TR" sz="2700" err="1"/>
              <a:t>the</a:t>
            </a:r>
            <a:r>
              <a:rPr lang="tr-TR" sz="2700"/>
              <a:t> World.</a:t>
            </a:r>
          </a:p>
          <a:p>
            <a:pPr>
              <a:lnSpc>
                <a:spcPct val="90000"/>
              </a:lnSpc>
            </a:pPr>
            <a:r>
              <a:rPr lang="tr-TR" sz="2700"/>
              <a:t>He is of </a:t>
            </a:r>
            <a:r>
              <a:rPr lang="tr-TR" sz="2700" err="1"/>
              <a:t>noble</a:t>
            </a:r>
            <a:r>
              <a:rPr lang="tr-TR" sz="2700"/>
              <a:t> </a:t>
            </a:r>
            <a:r>
              <a:rPr lang="tr-TR" sz="2700" err="1"/>
              <a:t>birth</a:t>
            </a:r>
            <a:r>
              <a:rPr lang="tr-TR" sz="2700"/>
              <a:t>.</a:t>
            </a:r>
          </a:p>
          <a:p>
            <a:pPr>
              <a:lnSpc>
                <a:spcPct val="90000"/>
              </a:lnSpc>
            </a:pPr>
            <a:r>
              <a:rPr lang="tr-TR" sz="2700"/>
              <a:t> He </a:t>
            </a:r>
            <a:r>
              <a:rPr lang="tr-TR" sz="2700" err="1"/>
              <a:t>hides</a:t>
            </a:r>
            <a:r>
              <a:rPr lang="tr-TR" sz="2700"/>
              <a:t> </a:t>
            </a:r>
            <a:r>
              <a:rPr lang="tr-TR" sz="2700" err="1"/>
              <a:t>some</a:t>
            </a:r>
            <a:r>
              <a:rPr lang="tr-TR" sz="2700"/>
              <a:t> sin </a:t>
            </a:r>
            <a:r>
              <a:rPr lang="tr-TR" sz="2700" err="1"/>
              <a:t>or</a:t>
            </a:r>
            <a:r>
              <a:rPr lang="tr-TR" sz="2700"/>
              <a:t> </a:t>
            </a:r>
            <a:r>
              <a:rPr lang="tr-TR" sz="2700" err="1"/>
              <a:t>secret</a:t>
            </a:r>
            <a:r>
              <a:rPr lang="tr-TR" sz="2700"/>
              <a:t> in his </a:t>
            </a:r>
            <a:r>
              <a:rPr lang="tr-TR" sz="2700" err="1"/>
              <a:t>past</a:t>
            </a:r>
            <a:r>
              <a:rPr lang="tr-TR" sz="2700"/>
              <a:t>. </a:t>
            </a:r>
          </a:p>
          <a:p>
            <a:pPr>
              <a:lnSpc>
                <a:spcPct val="90000"/>
              </a:lnSpc>
            </a:pPr>
            <a:r>
              <a:rPr lang="tr-TR" sz="2700"/>
              <a:t>He </a:t>
            </a:r>
            <a:r>
              <a:rPr lang="tr-TR" sz="2700" err="1"/>
              <a:t>undergoes</a:t>
            </a:r>
            <a:r>
              <a:rPr lang="tr-TR" sz="2700"/>
              <a:t> </a:t>
            </a:r>
            <a:r>
              <a:rPr lang="tr-TR" sz="2700" err="1"/>
              <a:t>violent</a:t>
            </a:r>
            <a:r>
              <a:rPr lang="tr-TR" sz="2700"/>
              <a:t> </a:t>
            </a:r>
            <a:r>
              <a:rPr lang="tr-TR" sz="2700" err="1"/>
              <a:t>and</a:t>
            </a:r>
            <a:r>
              <a:rPr lang="tr-TR" sz="2700"/>
              <a:t> </a:t>
            </a:r>
            <a:r>
              <a:rPr lang="tr-TR" sz="2700" err="1"/>
              <a:t>romantic</a:t>
            </a:r>
            <a:r>
              <a:rPr lang="tr-TR" sz="2700"/>
              <a:t> </a:t>
            </a:r>
            <a:r>
              <a:rPr lang="tr-TR" sz="2700" err="1"/>
              <a:t>adventures</a:t>
            </a:r>
            <a:r>
              <a:rPr lang="tr-TR" sz="2700"/>
              <a:t>.</a:t>
            </a:r>
          </a:p>
          <a:p>
            <a:pPr>
              <a:lnSpc>
                <a:spcPct val="90000"/>
              </a:lnSpc>
            </a:pPr>
            <a:r>
              <a:rPr lang="tr-TR" sz="2700" err="1"/>
              <a:t>Characterised</a:t>
            </a:r>
            <a:r>
              <a:rPr lang="tr-TR" sz="2700"/>
              <a:t> </a:t>
            </a:r>
            <a:r>
              <a:rPr lang="tr-TR" sz="2700" err="1"/>
              <a:t>by</a:t>
            </a:r>
            <a:r>
              <a:rPr lang="tr-TR" sz="2700"/>
              <a:t> </a:t>
            </a:r>
            <a:r>
              <a:rPr lang="tr-TR" sz="2700" err="1"/>
              <a:t>proud</a:t>
            </a:r>
            <a:r>
              <a:rPr lang="tr-TR" sz="2700"/>
              <a:t> </a:t>
            </a:r>
            <a:r>
              <a:rPr lang="tr-TR" sz="2700" err="1"/>
              <a:t>individualism</a:t>
            </a:r>
            <a:r>
              <a:rPr lang="tr-TR" sz="2700"/>
              <a:t>.</a:t>
            </a:r>
          </a:p>
          <a:p>
            <a:pPr>
              <a:lnSpc>
                <a:spcPct val="90000"/>
              </a:lnSpc>
            </a:pPr>
            <a:r>
              <a:rPr lang="tr-TR" sz="2700"/>
              <a:t> An </a:t>
            </a:r>
            <a:r>
              <a:rPr lang="tr-TR" sz="2700" err="1"/>
              <a:t>outsider</a:t>
            </a:r>
            <a:r>
              <a:rPr lang="tr-TR" sz="2700"/>
              <a:t>, </a:t>
            </a:r>
            <a:r>
              <a:rPr lang="tr-TR" sz="2700" err="1"/>
              <a:t>isolated</a:t>
            </a:r>
            <a:r>
              <a:rPr lang="tr-TR" sz="2700"/>
              <a:t> </a:t>
            </a:r>
            <a:r>
              <a:rPr lang="tr-TR" sz="2700" err="1"/>
              <a:t>and</a:t>
            </a:r>
            <a:r>
              <a:rPr lang="tr-TR" sz="2700"/>
              <a:t> </a:t>
            </a:r>
            <a:r>
              <a:rPr lang="tr-TR" sz="2700" err="1"/>
              <a:t>attractive</a:t>
            </a:r>
            <a:r>
              <a:rPr lang="tr-TR" sz="2700"/>
              <a:t> at </a:t>
            </a:r>
            <a:r>
              <a:rPr lang="tr-TR" sz="2700" err="1"/>
              <a:t>the</a:t>
            </a:r>
            <a:r>
              <a:rPr lang="tr-TR" sz="2700"/>
              <a:t> </a:t>
            </a:r>
            <a:r>
              <a:rPr lang="tr-TR" sz="2700" err="1"/>
              <a:t>same</a:t>
            </a:r>
            <a:r>
              <a:rPr lang="tr-TR" sz="2700"/>
              <a:t> time. </a:t>
            </a:r>
          </a:p>
        </p:txBody>
      </p:sp>
    </p:spTree>
    <p:extLst>
      <p:ext uri="{BB962C8B-B14F-4D97-AF65-F5344CB8AC3E}">
        <p14:creationId xmlns:p14="http://schemas.microsoft.com/office/powerpoint/2010/main" val="4171477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23AD83-19E8-A5ED-EF62-DE6F6D93DA22}"/>
              </a:ext>
            </a:extLst>
          </p:cNvPr>
          <p:cNvPicPr>
            <a:picLocks noChangeAspect="1"/>
          </p:cNvPicPr>
          <p:nvPr/>
        </p:nvPicPr>
        <p:blipFill rotWithShape="1">
          <a:blip r:embed="rId2">
            <a:duotone>
              <a:schemeClr val="bg2">
                <a:shade val="45000"/>
                <a:satMod val="135000"/>
              </a:schemeClr>
              <a:prstClr val="white"/>
            </a:duotone>
          </a:blip>
          <a:srcRect r="10999" b="-1"/>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6B24A51-A3A4-AD15-0B22-FEA82F76794B}"/>
              </a:ext>
            </a:extLst>
          </p:cNvPr>
          <p:cNvSpPr>
            <a:spLocks noGrp="1"/>
          </p:cNvSpPr>
          <p:nvPr>
            <p:ph type="title"/>
          </p:nvPr>
        </p:nvSpPr>
        <p:spPr>
          <a:xfrm>
            <a:off x="628650" y="365125"/>
            <a:ext cx="7886700" cy="1325563"/>
          </a:xfrm>
        </p:spPr>
        <p:txBody>
          <a:bodyPr>
            <a:normAutofit/>
          </a:bodyPr>
          <a:lstStyle/>
          <a:p>
            <a:r>
              <a:rPr lang="tr-TR" dirty="0"/>
              <a:t>Main </a:t>
            </a:r>
            <a:r>
              <a:rPr lang="tr-TR" dirty="0" err="1"/>
              <a:t>works</a:t>
            </a:r>
            <a:r>
              <a:rPr lang="tr-TR" dirty="0"/>
              <a:t> of </a:t>
            </a:r>
            <a:r>
              <a:rPr lang="tr-TR" dirty="0" err="1"/>
              <a:t>Lord</a:t>
            </a:r>
            <a:r>
              <a:rPr lang="tr-TR" dirty="0"/>
              <a:t> Byron</a:t>
            </a:r>
          </a:p>
        </p:txBody>
      </p:sp>
      <p:graphicFrame>
        <p:nvGraphicFramePr>
          <p:cNvPr id="5" name="İçerik Yer Tutucusu 2">
            <a:extLst>
              <a:ext uri="{FF2B5EF4-FFF2-40B4-BE49-F238E27FC236}">
                <a16:creationId xmlns:a16="http://schemas.microsoft.com/office/drawing/2014/main" id="{6DC82C76-D085-8A73-72DF-568948EEDAC7}"/>
              </a:ext>
            </a:extLst>
          </p:cNvPr>
          <p:cNvGraphicFramePr>
            <a:graphicFrameLocks noGrp="1"/>
          </p:cNvGraphicFramePr>
          <p:nvPr>
            <p:ph idx="1"/>
            <p:extLst>
              <p:ext uri="{D42A27DB-BD31-4B8C-83A1-F6EECF244321}">
                <p14:modId xmlns:p14="http://schemas.microsoft.com/office/powerpoint/2010/main" val="1278846282"/>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6458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92752F-BA76-DEBF-5C3B-185756B2F62B}"/>
              </a:ext>
            </a:extLst>
          </p:cNvPr>
          <p:cNvSpPr>
            <a:spLocks noGrp="1"/>
          </p:cNvSpPr>
          <p:nvPr>
            <p:ph idx="1"/>
          </p:nvPr>
        </p:nvSpPr>
        <p:spPr>
          <a:xfrm>
            <a:off x="457200" y="304800"/>
            <a:ext cx="8229600" cy="4525963"/>
          </a:xfrm>
        </p:spPr>
        <p:txBody>
          <a:bodyPr>
            <a:noAutofit/>
          </a:bodyPr>
          <a:lstStyle/>
          <a:p>
            <a:pPr marL="0" indent="0" algn="ctr">
              <a:buNone/>
            </a:pPr>
            <a:r>
              <a:rPr lang="tr-TR" sz="1600" b="1" dirty="0"/>
              <a:t>MANFRED</a:t>
            </a:r>
          </a:p>
          <a:p>
            <a:pPr marL="0" indent="0">
              <a:buNone/>
            </a:pPr>
            <a:r>
              <a:rPr lang="tr-TR" sz="1600" dirty="0" err="1"/>
              <a:t>And</a:t>
            </a:r>
            <a:r>
              <a:rPr lang="tr-TR" sz="1600" dirty="0"/>
              <a:t> a </a:t>
            </a:r>
            <a:r>
              <a:rPr lang="tr-TR" sz="1600" dirty="0" err="1"/>
              <a:t>magic</a:t>
            </a:r>
            <a:r>
              <a:rPr lang="tr-TR" sz="1600" dirty="0"/>
              <a:t> </a:t>
            </a:r>
            <a:r>
              <a:rPr lang="tr-TR" sz="1600" dirty="0" err="1"/>
              <a:t>voice</a:t>
            </a:r>
            <a:r>
              <a:rPr lang="tr-TR" sz="1600" dirty="0"/>
              <a:t> </a:t>
            </a:r>
            <a:r>
              <a:rPr lang="tr-TR" sz="1600" dirty="0" err="1"/>
              <a:t>and</a:t>
            </a:r>
            <a:r>
              <a:rPr lang="tr-TR" sz="1600" dirty="0"/>
              <a:t> verse </a:t>
            </a:r>
          </a:p>
          <a:p>
            <a:pPr marL="0" indent="0">
              <a:buNone/>
            </a:pPr>
            <a:r>
              <a:rPr lang="tr-TR" sz="1600" dirty="0" err="1"/>
              <a:t>Hath</a:t>
            </a:r>
            <a:r>
              <a:rPr lang="tr-TR" sz="1600" dirty="0"/>
              <a:t> </a:t>
            </a:r>
            <a:r>
              <a:rPr lang="tr-TR" sz="1600" dirty="0" err="1"/>
              <a:t>baptized</a:t>
            </a:r>
            <a:r>
              <a:rPr lang="tr-TR" sz="1600" dirty="0"/>
              <a:t> </a:t>
            </a:r>
            <a:r>
              <a:rPr lang="tr-TR" sz="1600" dirty="0" err="1"/>
              <a:t>thee</a:t>
            </a:r>
            <a:r>
              <a:rPr lang="tr-TR" sz="1600" dirty="0"/>
              <a:t> </a:t>
            </a:r>
            <a:r>
              <a:rPr lang="tr-TR" sz="1600" dirty="0" err="1"/>
              <a:t>with</a:t>
            </a:r>
            <a:r>
              <a:rPr lang="tr-TR" sz="1600" dirty="0"/>
              <a:t> a </a:t>
            </a:r>
            <a:r>
              <a:rPr lang="tr-TR" sz="1600" dirty="0" err="1"/>
              <a:t>curse</a:t>
            </a:r>
            <a:r>
              <a:rPr lang="tr-TR" sz="1600" dirty="0"/>
              <a:t>; </a:t>
            </a:r>
          </a:p>
          <a:p>
            <a:pPr marL="0" indent="0">
              <a:buNone/>
            </a:pPr>
            <a:r>
              <a:rPr lang="tr-TR" sz="1600" dirty="0" err="1"/>
              <a:t>And</a:t>
            </a:r>
            <a:r>
              <a:rPr lang="tr-TR" sz="1600" dirty="0"/>
              <a:t> a </a:t>
            </a:r>
            <a:r>
              <a:rPr lang="tr-TR" sz="1600" dirty="0" err="1"/>
              <a:t>spirit</a:t>
            </a:r>
            <a:r>
              <a:rPr lang="tr-TR" sz="1600" dirty="0"/>
              <a:t> of </a:t>
            </a:r>
            <a:r>
              <a:rPr lang="tr-TR" sz="1600" dirty="0" err="1"/>
              <a:t>the</a:t>
            </a:r>
            <a:r>
              <a:rPr lang="tr-TR" sz="1600" dirty="0"/>
              <a:t> </a:t>
            </a:r>
            <a:r>
              <a:rPr lang="tr-TR" sz="1600" dirty="0" err="1"/>
              <a:t>air</a:t>
            </a:r>
            <a:r>
              <a:rPr lang="tr-TR" sz="1600" dirty="0"/>
              <a:t> </a:t>
            </a:r>
          </a:p>
          <a:p>
            <a:pPr marL="0" indent="0">
              <a:buNone/>
            </a:pPr>
            <a:r>
              <a:rPr lang="tr-TR" sz="1600" dirty="0" err="1"/>
              <a:t>Hath</a:t>
            </a:r>
            <a:r>
              <a:rPr lang="tr-TR" sz="1600" dirty="0"/>
              <a:t> </a:t>
            </a:r>
            <a:r>
              <a:rPr lang="tr-TR" sz="1600" dirty="0" err="1"/>
              <a:t>begirt</a:t>
            </a:r>
            <a:r>
              <a:rPr lang="tr-TR" sz="1600" dirty="0"/>
              <a:t> </a:t>
            </a:r>
            <a:r>
              <a:rPr lang="tr-TR" sz="1600" dirty="0" err="1"/>
              <a:t>thee</a:t>
            </a:r>
            <a:r>
              <a:rPr lang="tr-TR" sz="1600" dirty="0"/>
              <a:t> </a:t>
            </a:r>
            <a:r>
              <a:rPr lang="tr-TR" sz="1600" dirty="0" err="1"/>
              <a:t>with</a:t>
            </a:r>
            <a:r>
              <a:rPr lang="tr-TR" sz="1600" dirty="0"/>
              <a:t> a </a:t>
            </a:r>
            <a:r>
              <a:rPr lang="tr-TR" sz="1600" dirty="0" err="1"/>
              <a:t>snare</a:t>
            </a:r>
            <a:r>
              <a:rPr lang="tr-TR" sz="1600" dirty="0"/>
              <a:t>; </a:t>
            </a:r>
          </a:p>
          <a:p>
            <a:pPr marL="0" indent="0">
              <a:buNone/>
            </a:pPr>
            <a:r>
              <a:rPr lang="tr-TR" sz="1600" dirty="0" err="1"/>
              <a:t>In</a:t>
            </a:r>
            <a:r>
              <a:rPr lang="tr-TR" sz="1600" dirty="0"/>
              <a:t> </a:t>
            </a:r>
            <a:r>
              <a:rPr lang="tr-TR" sz="1600" dirty="0" err="1"/>
              <a:t>the</a:t>
            </a:r>
            <a:r>
              <a:rPr lang="tr-TR" sz="1600" dirty="0"/>
              <a:t> </a:t>
            </a:r>
            <a:r>
              <a:rPr lang="tr-TR" sz="1600" dirty="0" err="1"/>
              <a:t>wind</a:t>
            </a:r>
            <a:r>
              <a:rPr lang="tr-TR" sz="1600" dirty="0"/>
              <a:t> </a:t>
            </a:r>
            <a:r>
              <a:rPr lang="tr-TR" sz="1600" dirty="0" err="1"/>
              <a:t>there</a:t>
            </a:r>
            <a:r>
              <a:rPr lang="tr-TR" sz="1600" dirty="0"/>
              <a:t> is a </a:t>
            </a:r>
            <a:r>
              <a:rPr lang="tr-TR" sz="1600" dirty="0" err="1"/>
              <a:t>voice</a:t>
            </a:r>
            <a:r>
              <a:rPr lang="tr-TR" sz="1600" dirty="0"/>
              <a:t> </a:t>
            </a:r>
          </a:p>
          <a:p>
            <a:pPr marL="0" indent="0">
              <a:buNone/>
            </a:pPr>
            <a:r>
              <a:rPr lang="tr-TR" sz="1600" dirty="0" err="1"/>
              <a:t>Shall</a:t>
            </a:r>
            <a:r>
              <a:rPr lang="tr-TR" sz="1600" dirty="0"/>
              <a:t> </a:t>
            </a:r>
            <a:r>
              <a:rPr lang="tr-TR" sz="1600" dirty="0" err="1"/>
              <a:t>forbid</a:t>
            </a:r>
            <a:r>
              <a:rPr lang="tr-TR" sz="1600" dirty="0"/>
              <a:t> </a:t>
            </a:r>
            <a:r>
              <a:rPr lang="tr-TR" sz="1600" dirty="0" err="1"/>
              <a:t>thee</a:t>
            </a:r>
            <a:r>
              <a:rPr lang="tr-TR" sz="1600" dirty="0"/>
              <a:t> </a:t>
            </a:r>
            <a:r>
              <a:rPr lang="tr-TR" sz="1600" dirty="0" err="1"/>
              <a:t>to</a:t>
            </a:r>
            <a:r>
              <a:rPr lang="tr-TR" sz="1600" dirty="0"/>
              <a:t> </a:t>
            </a:r>
            <a:r>
              <a:rPr lang="tr-TR" sz="1600" dirty="0" err="1"/>
              <a:t>rejoice</a:t>
            </a:r>
            <a:r>
              <a:rPr lang="tr-TR" sz="1600" dirty="0"/>
              <a:t>; </a:t>
            </a:r>
          </a:p>
          <a:p>
            <a:pPr marL="0" indent="0">
              <a:buNone/>
            </a:pPr>
            <a:r>
              <a:rPr lang="tr-TR" sz="1600" dirty="0" err="1"/>
              <a:t>And</a:t>
            </a:r>
            <a:r>
              <a:rPr lang="tr-TR" sz="1600" dirty="0"/>
              <a:t> </a:t>
            </a:r>
            <a:r>
              <a:rPr lang="tr-TR" sz="1600" dirty="0" err="1"/>
              <a:t>to</a:t>
            </a:r>
            <a:r>
              <a:rPr lang="tr-TR" sz="1600" dirty="0"/>
              <a:t> </a:t>
            </a:r>
            <a:r>
              <a:rPr lang="tr-TR" sz="1600" dirty="0" err="1"/>
              <a:t>thee</a:t>
            </a:r>
            <a:r>
              <a:rPr lang="tr-TR" sz="1600" dirty="0"/>
              <a:t> </a:t>
            </a:r>
            <a:r>
              <a:rPr lang="tr-TR" sz="1600" dirty="0" err="1"/>
              <a:t>shall</a:t>
            </a:r>
            <a:r>
              <a:rPr lang="tr-TR" sz="1600" dirty="0"/>
              <a:t> </a:t>
            </a:r>
            <a:r>
              <a:rPr lang="tr-TR" sz="1600" dirty="0" err="1"/>
              <a:t>Night</a:t>
            </a:r>
            <a:r>
              <a:rPr lang="tr-TR" sz="1600" dirty="0"/>
              <a:t> </a:t>
            </a:r>
            <a:r>
              <a:rPr lang="tr-TR" sz="1600" dirty="0" err="1"/>
              <a:t>deny</a:t>
            </a:r>
            <a:r>
              <a:rPr lang="tr-TR" sz="1600" dirty="0"/>
              <a:t> </a:t>
            </a:r>
          </a:p>
          <a:p>
            <a:pPr marL="0" indent="0">
              <a:buNone/>
            </a:pPr>
            <a:r>
              <a:rPr lang="tr-TR" sz="1600" dirty="0" err="1"/>
              <a:t>All</a:t>
            </a:r>
            <a:r>
              <a:rPr lang="tr-TR" sz="1600" dirty="0"/>
              <a:t> </a:t>
            </a:r>
            <a:r>
              <a:rPr lang="tr-TR" sz="1600" dirty="0" err="1"/>
              <a:t>the</a:t>
            </a:r>
            <a:r>
              <a:rPr lang="tr-TR" sz="1600" dirty="0"/>
              <a:t> </a:t>
            </a:r>
            <a:r>
              <a:rPr lang="tr-TR" sz="1600" dirty="0" err="1"/>
              <a:t>quiet</a:t>
            </a:r>
            <a:r>
              <a:rPr lang="tr-TR" sz="1600" dirty="0"/>
              <a:t> of her </a:t>
            </a:r>
            <a:r>
              <a:rPr lang="tr-TR" sz="1600" dirty="0" err="1"/>
              <a:t>sky</a:t>
            </a:r>
            <a:r>
              <a:rPr lang="tr-TR" sz="1600" dirty="0"/>
              <a:t>; </a:t>
            </a:r>
          </a:p>
          <a:p>
            <a:pPr marL="0" indent="0">
              <a:buNone/>
            </a:pPr>
            <a:r>
              <a:rPr lang="tr-TR" sz="1600" dirty="0" err="1"/>
              <a:t>And</a:t>
            </a:r>
            <a:r>
              <a:rPr lang="tr-TR" sz="1600" dirty="0"/>
              <a:t> </a:t>
            </a:r>
            <a:r>
              <a:rPr lang="tr-TR" sz="1600" dirty="0" err="1"/>
              <a:t>the</a:t>
            </a:r>
            <a:r>
              <a:rPr lang="tr-TR" sz="1600" dirty="0"/>
              <a:t> </a:t>
            </a:r>
            <a:r>
              <a:rPr lang="tr-TR" sz="1600" dirty="0" err="1"/>
              <a:t>day</a:t>
            </a:r>
            <a:r>
              <a:rPr lang="tr-TR" sz="1600" dirty="0"/>
              <a:t> </a:t>
            </a:r>
            <a:r>
              <a:rPr lang="tr-TR" sz="1600" dirty="0" err="1"/>
              <a:t>shall</a:t>
            </a:r>
            <a:r>
              <a:rPr lang="tr-TR" sz="1600" dirty="0"/>
              <a:t> </a:t>
            </a:r>
            <a:r>
              <a:rPr lang="tr-TR" sz="1600" dirty="0" err="1"/>
              <a:t>have</a:t>
            </a:r>
            <a:r>
              <a:rPr lang="tr-TR" sz="1600" dirty="0"/>
              <a:t> a sun, </a:t>
            </a:r>
          </a:p>
          <a:p>
            <a:pPr marL="0" indent="0">
              <a:buNone/>
            </a:pPr>
            <a:r>
              <a:rPr lang="tr-TR" sz="1600" dirty="0"/>
              <a:t> </a:t>
            </a:r>
            <a:r>
              <a:rPr lang="tr-TR" sz="1600" dirty="0" err="1"/>
              <a:t>Which</a:t>
            </a:r>
            <a:r>
              <a:rPr lang="tr-TR" sz="1600" dirty="0"/>
              <a:t> </a:t>
            </a:r>
            <a:r>
              <a:rPr lang="tr-TR" sz="1600" dirty="0" err="1"/>
              <a:t>shall</a:t>
            </a:r>
            <a:r>
              <a:rPr lang="tr-TR" sz="1600" dirty="0"/>
              <a:t> </a:t>
            </a:r>
            <a:r>
              <a:rPr lang="tr-TR" sz="1600" dirty="0" err="1"/>
              <a:t>make</a:t>
            </a:r>
            <a:r>
              <a:rPr lang="tr-TR" sz="1600" dirty="0"/>
              <a:t> </a:t>
            </a:r>
            <a:r>
              <a:rPr lang="tr-TR" sz="1600" dirty="0" err="1"/>
              <a:t>thee</a:t>
            </a:r>
            <a:r>
              <a:rPr lang="tr-TR" sz="1600" dirty="0"/>
              <a:t> </a:t>
            </a:r>
            <a:r>
              <a:rPr lang="tr-TR" sz="1600" dirty="0" err="1"/>
              <a:t>wish</a:t>
            </a:r>
            <a:r>
              <a:rPr lang="tr-TR" sz="1600" dirty="0"/>
              <a:t> it done.</a:t>
            </a:r>
          </a:p>
          <a:p>
            <a:pPr marL="400050" lvl="1" indent="0">
              <a:buNone/>
            </a:pPr>
            <a:r>
              <a:rPr lang="tr-TR" sz="1600" dirty="0"/>
              <a:t> </a:t>
            </a:r>
            <a:r>
              <a:rPr lang="tr-TR" sz="1600" dirty="0" err="1"/>
              <a:t>From</a:t>
            </a:r>
            <a:r>
              <a:rPr lang="tr-TR" sz="1600" dirty="0"/>
              <a:t> </a:t>
            </a:r>
            <a:r>
              <a:rPr lang="tr-TR" sz="1600" dirty="0" err="1"/>
              <a:t>thy</a:t>
            </a:r>
            <a:r>
              <a:rPr lang="tr-TR" sz="1600" dirty="0"/>
              <a:t> </a:t>
            </a:r>
            <a:r>
              <a:rPr lang="tr-TR" sz="1600" dirty="0" err="1"/>
              <a:t>false</a:t>
            </a:r>
            <a:r>
              <a:rPr lang="tr-TR" sz="1600" dirty="0"/>
              <a:t> </a:t>
            </a:r>
            <a:r>
              <a:rPr lang="tr-TR" sz="1600" dirty="0" err="1"/>
              <a:t>tears</a:t>
            </a:r>
            <a:r>
              <a:rPr lang="tr-TR" sz="1600" dirty="0"/>
              <a:t> I </a:t>
            </a:r>
            <a:r>
              <a:rPr lang="tr-TR" sz="1600" dirty="0" err="1"/>
              <a:t>did</a:t>
            </a:r>
            <a:r>
              <a:rPr lang="tr-TR" sz="1600" dirty="0"/>
              <a:t> </a:t>
            </a:r>
            <a:r>
              <a:rPr lang="tr-TR" sz="1600" dirty="0" err="1"/>
              <a:t>distil</a:t>
            </a:r>
            <a:endParaRPr lang="tr-TR" sz="1600" dirty="0"/>
          </a:p>
          <a:p>
            <a:pPr marL="400050" lvl="1" indent="0">
              <a:buNone/>
            </a:pPr>
            <a:r>
              <a:rPr lang="tr-TR" sz="1600" dirty="0"/>
              <a:t> An </a:t>
            </a:r>
            <a:r>
              <a:rPr lang="tr-TR" sz="1600" dirty="0" err="1"/>
              <a:t>essence</a:t>
            </a:r>
            <a:r>
              <a:rPr lang="tr-TR" sz="1600" dirty="0"/>
              <a:t> </a:t>
            </a:r>
            <a:r>
              <a:rPr lang="tr-TR" sz="1600" dirty="0" err="1"/>
              <a:t>which</a:t>
            </a:r>
            <a:r>
              <a:rPr lang="tr-TR" sz="1600" dirty="0"/>
              <a:t> </a:t>
            </a:r>
            <a:r>
              <a:rPr lang="tr-TR" sz="1600" dirty="0" err="1"/>
              <a:t>hath</a:t>
            </a:r>
            <a:r>
              <a:rPr lang="tr-TR" sz="1600" dirty="0"/>
              <a:t> </a:t>
            </a:r>
            <a:r>
              <a:rPr lang="tr-TR" sz="1600" dirty="0" err="1"/>
              <a:t>strength</a:t>
            </a:r>
            <a:r>
              <a:rPr lang="tr-TR" sz="1600" dirty="0"/>
              <a:t> </a:t>
            </a:r>
            <a:r>
              <a:rPr lang="tr-TR" sz="1600" dirty="0" err="1"/>
              <a:t>to</a:t>
            </a:r>
            <a:r>
              <a:rPr lang="tr-TR" sz="1600" dirty="0"/>
              <a:t> </a:t>
            </a:r>
            <a:r>
              <a:rPr lang="tr-TR" sz="1600" dirty="0" err="1"/>
              <a:t>kill</a:t>
            </a:r>
            <a:r>
              <a:rPr lang="tr-TR" sz="1600" dirty="0"/>
              <a:t>; </a:t>
            </a:r>
          </a:p>
          <a:p>
            <a:pPr marL="400050" lvl="1" indent="0">
              <a:buNone/>
            </a:pPr>
            <a:r>
              <a:rPr lang="tr-TR" sz="1600" dirty="0" err="1"/>
              <a:t>From</a:t>
            </a:r>
            <a:r>
              <a:rPr lang="tr-TR" sz="1600" dirty="0"/>
              <a:t> </a:t>
            </a:r>
            <a:r>
              <a:rPr lang="tr-TR" sz="1600" dirty="0" err="1"/>
              <a:t>thy</a:t>
            </a:r>
            <a:r>
              <a:rPr lang="tr-TR" sz="1600" dirty="0"/>
              <a:t> </a:t>
            </a:r>
            <a:r>
              <a:rPr lang="tr-TR" sz="1600" dirty="0" err="1"/>
              <a:t>own</a:t>
            </a:r>
            <a:r>
              <a:rPr lang="tr-TR" sz="1600" dirty="0"/>
              <a:t> </a:t>
            </a:r>
            <a:r>
              <a:rPr lang="tr-TR" sz="1600" dirty="0" err="1"/>
              <a:t>heart</a:t>
            </a:r>
            <a:r>
              <a:rPr lang="tr-TR" sz="1600" dirty="0"/>
              <a:t> I </a:t>
            </a:r>
            <a:r>
              <a:rPr lang="tr-TR" sz="1600" dirty="0" err="1"/>
              <a:t>then</a:t>
            </a:r>
            <a:r>
              <a:rPr lang="tr-TR" sz="1600" dirty="0"/>
              <a:t> </a:t>
            </a:r>
            <a:r>
              <a:rPr lang="tr-TR" sz="1600" dirty="0" err="1"/>
              <a:t>did</a:t>
            </a:r>
            <a:r>
              <a:rPr lang="tr-TR" sz="1600" dirty="0"/>
              <a:t> </a:t>
            </a:r>
            <a:r>
              <a:rPr lang="tr-TR" sz="1600" dirty="0" err="1"/>
              <a:t>wring</a:t>
            </a:r>
            <a:r>
              <a:rPr lang="tr-TR" sz="1600" dirty="0"/>
              <a:t> </a:t>
            </a:r>
          </a:p>
          <a:p>
            <a:pPr marL="400050" lvl="1" indent="0">
              <a:buNone/>
            </a:pPr>
            <a:r>
              <a:rPr lang="tr-TR" sz="1600" dirty="0" err="1"/>
              <a:t>The</a:t>
            </a:r>
            <a:r>
              <a:rPr lang="tr-TR" sz="1600" dirty="0"/>
              <a:t> </a:t>
            </a:r>
            <a:r>
              <a:rPr lang="tr-TR" sz="1600" dirty="0" err="1"/>
              <a:t>black</a:t>
            </a:r>
            <a:r>
              <a:rPr lang="tr-TR" sz="1600" dirty="0"/>
              <a:t> </a:t>
            </a:r>
            <a:r>
              <a:rPr lang="tr-TR" sz="1600" dirty="0" err="1"/>
              <a:t>blood</a:t>
            </a:r>
            <a:r>
              <a:rPr lang="tr-TR" sz="1600" dirty="0"/>
              <a:t> in </a:t>
            </a:r>
            <a:r>
              <a:rPr lang="tr-TR" sz="1600" dirty="0" err="1"/>
              <a:t>its</a:t>
            </a:r>
            <a:r>
              <a:rPr lang="tr-TR" sz="1600" dirty="0"/>
              <a:t> </a:t>
            </a:r>
            <a:r>
              <a:rPr lang="tr-TR" sz="1600" dirty="0" err="1"/>
              <a:t>blackest</a:t>
            </a:r>
            <a:r>
              <a:rPr lang="tr-TR" sz="1600" dirty="0"/>
              <a:t> </a:t>
            </a:r>
            <a:r>
              <a:rPr lang="tr-TR" sz="1600" dirty="0" err="1"/>
              <a:t>spring</a:t>
            </a:r>
            <a:r>
              <a:rPr lang="tr-TR" sz="1600" dirty="0"/>
              <a:t>; </a:t>
            </a:r>
          </a:p>
          <a:p>
            <a:pPr marL="400050" lvl="1" indent="0">
              <a:buNone/>
            </a:pPr>
            <a:r>
              <a:rPr lang="tr-TR" sz="1600" dirty="0" err="1"/>
              <a:t>From</a:t>
            </a:r>
            <a:r>
              <a:rPr lang="tr-TR" sz="1600" dirty="0"/>
              <a:t> </a:t>
            </a:r>
            <a:r>
              <a:rPr lang="tr-TR" sz="1600" dirty="0" err="1"/>
              <a:t>thy</a:t>
            </a:r>
            <a:r>
              <a:rPr lang="tr-TR" sz="1600" dirty="0"/>
              <a:t> </a:t>
            </a:r>
            <a:r>
              <a:rPr lang="tr-TR" sz="1600" dirty="0" err="1"/>
              <a:t>own</a:t>
            </a:r>
            <a:r>
              <a:rPr lang="tr-TR" sz="1600" dirty="0"/>
              <a:t> </a:t>
            </a:r>
            <a:r>
              <a:rPr lang="tr-TR" sz="1600" dirty="0" err="1"/>
              <a:t>smile</a:t>
            </a:r>
            <a:r>
              <a:rPr lang="tr-TR" sz="1600" dirty="0"/>
              <a:t> I </a:t>
            </a:r>
            <a:r>
              <a:rPr lang="tr-TR" sz="1600" dirty="0" err="1"/>
              <a:t>snatch'd</a:t>
            </a:r>
            <a:r>
              <a:rPr lang="tr-TR" sz="1600" dirty="0"/>
              <a:t> </a:t>
            </a:r>
            <a:r>
              <a:rPr lang="tr-TR" sz="1600" dirty="0" err="1"/>
              <a:t>the</a:t>
            </a:r>
            <a:r>
              <a:rPr lang="tr-TR" sz="1600" dirty="0"/>
              <a:t> </a:t>
            </a:r>
            <a:r>
              <a:rPr lang="tr-TR" sz="1600" dirty="0" err="1"/>
              <a:t>snake</a:t>
            </a:r>
            <a:r>
              <a:rPr lang="tr-TR" sz="1600" dirty="0"/>
              <a:t>, </a:t>
            </a:r>
          </a:p>
          <a:p>
            <a:pPr marL="400050" lvl="1" indent="0">
              <a:buNone/>
            </a:pPr>
            <a:r>
              <a:rPr lang="tr-TR" sz="1600" dirty="0" err="1"/>
              <a:t>For</a:t>
            </a:r>
            <a:r>
              <a:rPr lang="tr-TR" sz="1600" dirty="0"/>
              <a:t> </a:t>
            </a:r>
            <a:r>
              <a:rPr lang="tr-TR" sz="1600" dirty="0" err="1"/>
              <a:t>there</a:t>
            </a:r>
            <a:r>
              <a:rPr lang="tr-TR" sz="1600" dirty="0"/>
              <a:t> it </a:t>
            </a:r>
            <a:r>
              <a:rPr lang="tr-TR" sz="1600" dirty="0" err="1"/>
              <a:t>coil'd</a:t>
            </a:r>
            <a:r>
              <a:rPr lang="tr-TR" sz="1600" dirty="0"/>
              <a:t> as in a </a:t>
            </a:r>
            <a:r>
              <a:rPr lang="tr-TR" sz="1600" dirty="0" err="1"/>
              <a:t>brake</a:t>
            </a:r>
            <a:r>
              <a:rPr lang="tr-TR" sz="1600" dirty="0"/>
              <a:t>;</a:t>
            </a:r>
          </a:p>
          <a:p>
            <a:pPr marL="400050" lvl="1" indent="0">
              <a:buNone/>
            </a:pPr>
            <a:r>
              <a:rPr lang="tr-TR" sz="1600" dirty="0"/>
              <a:t> </a:t>
            </a:r>
            <a:r>
              <a:rPr lang="tr-TR" sz="1600" dirty="0" err="1"/>
              <a:t>From</a:t>
            </a:r>
            <a:r>
              <a:rPr lang="tr-TR" sz="1600" dirty="0"/>
              <a:t> </a:t>
            </a:r>
            <a:r>
              <a:rPr lang="tr-TR" sz="1600" dirty="0" err="1"/>
              <a:t>thy</a:t>
            </a:r>
            <a:r>
              <a:rPr lang="tr-TR" sz="1600" dirty="0"/>
              <a:t> </a:t>
            </a:r>
            <a:r>
              <a:rPr lang="tr-TR" sz="1600" dirty="0" err="1"/>
              <a:t>own</a:t>
            </a:r>
            <a:r>
              <a:rPr lang="tr-TR" sz="1600" dirty="0"/>
              <a:t> </a:t>
            </a:r>
            <a:r>
              <a:rPr lang="tr-TR" sz="1600" dirty="0" err="1"/>
              <a:t>lip</a:t>
            </a:r>
            <a:r>
              <a:rPr lang="tr-TR" sz="1600" dirty="0"/>
              <a:t> I </a:t>
            </a:r>
            <a:r>
              <a:rPr lang="tr-TR" sz="1600" dirty="0" err="1"/>
              <a:t>drew</a:t>
            </a:r>
            <a:r>
              <a:rPr lang="tr-TR" sz="1600" dirty="0"/>
              <a:t> </a:t>
            </a:r>
            <a:r>
              <a:rPr lang="tr-TR" sz="1600" dirty="0" err="1"/>
              <a:t>the</a:t>
            </a:r>
            <a:r>
              <a:rPr lang="tr-TR" sz="1600" dirty="0"/>
              <a:t> </a:t>
            </a:r>
            <a:r>
              <a:rPr lang="tr-TR" sz="1600" dirty="0" err="1"/>
              <a:t>charm</a:t>
            </a:r>
            <a:endParaRPr lang="tr-TR" sz="1600" dirty="0"/>
          </a:p>
          <a:p>
            <a:pPr marL="400050" lvl="1" indent="0">
              <a:buNone/>
            </a:pPr>
            <a:r>
              <a:rPr lang="tr-TR" sz="1600" dirty="0"/>
              <a:t> </a:t>
            </a:r>
            <a:r>
              <a:rPr lang="tr-TR" sz="1600" dirty="0" err="1"/>
              <a:t>Which</a:t>
            </a:r>
            <a:r>
              <a:rPr lang="tr-TR" sz="1600" dirty="0"/>
              <a:t> </a:t>
            </a:r>
            <a:r>
              <a:rPr lang="tr-TR" sz="1600" dirty="0" err="1"/>
              <a:t>gave</a:t>
            </a:r>
            <a:r>
              <a:rPr lang="tr-TR" sz="1600" dirty="0"/>
              <a:t> </a:t>
            </a:r>
            <a:r>
              <a:rPr lang="tr-TR" sz="1600" dirty="0" err="1"/>
              <a:t>all</a:t>
            </a:r>
            <a:r>
              <a:rPr lang="tr-TR" sz="1600" dirty="0"/>
              <a:t> </a:t>
            </a:r>
            <a:r>
              <a:rPr lang="tr-TR" sz="1600" dirty="0" err="1"/>
              <a:t>these</a:t>
            </a:r>
            <a:r>
              <a:rPr lang="tr-TR" sz="1600" dirty="0"/>
              <a:t> </a:t>
            </a:r>
            <a:r>
              <a:rPr lang="tr-TR" sz="1600" dirty="0" err="1"/>
              <a:t>their</a:t>
            </a:r>
            <a:r>
              <a:rPr lang="tr-TR" sz="1600" dirty="0"/>
              <a:t> </a:t>
            </a:r>
            <a:r>
              <a:rPr lang="tr-TR" sz="1600" dirty="0" err="1"/>
              <a:t>chiefest</a:t>
            </a:r>
            <a:r>
              <a:rPr lang="tr-TR" sz="1600" dirty="0"/>
              <a:t> </a:t>
            </a:r>
            <a:r>
              <a:rPr lang="tr-TR" sz="1600" dirty="0" err="1"/>
              <a:t>harm</a:t>
            </a:r>
            <a:r>
              <a:rPr lang="tr-TR" sz="1600" dirty="0"/>
              <a:t>; </a:t>
            </a:r>
          </a:p>
          <a:p>
            <a:pPr marL="400050" lvl="1" indent="0">
              <a:buNone/>
            </a:pPr>
            <a:r>
              <a:rPr lang="tr-TR" sz="1600" dirty="0" err="1"/>
              <a:t>In</a:t>
            </a:r>
            <a:r>
              <a:rPr lang="tr-TR" sz="1600" dirty="0"/>
              <a:t> </a:t>
            </a:r>
            <a:r>
              <a:rPr lang="tr-TR" sz="1600" dirty="0" err="1"/>
              <a:t>proving</a:t>
            </a:r>
            <a:r>
              <a:rPr lang="tr-TR" sz="1600" dirty="0"/>
              <a:t> </a:t>
            </a:r>
            <a:r>
              <a:rPr lang="tr-TR" sz="1600" dirty="0" err="1"/>
              <a:t>every</a:t>
            </a:r>
            <a:r>
              <a:rPr lang="tr-TR" sz="1600" dirty="0"/>
              <a:t> </a:t>
            </a:r>
            <a:r>
              <a:rPr lang="tr-TR" sz="1600" dirty="0" err="1"/>
              <a:t>poison</a:t>
            </a:r>
            <a:r>
              <a:rPr lang="tr-TR" sz="1600" dirty="0"/>
              <a:t> </a:t>
            </a:r>
            <a:r>
              <a:rPr lang="tr-TR" sz="1600" dirty="0" err="1"/>
              <a:t>known</a:t>
            </a:r>
            <a:r>
              <a:rPr lang="tr-TR" sz="1600" dirty="0"/>
              <a:t>,</a:t>
            </a:r>
          </a:p>
          <a:p>
            <a:pPr marL="400050" lvl="1" indent="0">
              <a:buNone/>
            </a:pPr>
            <a:r>
              <a:rPr lang="tr-TR" sz="1600" dirty="0"/>
              <a:t> I </a:t>
            </a:r>
            <a:r>
              <a:rPr lang="tr-TR" sz="1600" dirty="0" err="1"/>
              <a:t>found</a:t>
            </a:r>
            <a:r>
              <a:rPr lang="tr-TR" sz="1600" dirty="0"/>
              <a:t> </a:t>
            </a:r>
            <a:r>
              <a:rPr lang="tr-TR" sz="1600" dirty="0" err="1"/>
              <a:t>the</a:t>
            </a:r>
            <a:r>
              <a:rPr lang="tr-TR" sz="1600" dirty="0"/>
              <a:t> </a:t>
            </a:r>
            <a:r>
              <a:rPr lang="tr-TR" sz="1600" dirty="0" err="1"/>
              <a:t>strongest</a:t>
            </a:r>
            <a:r>
              <a:rPr lang="tr-TR" sz="1600" dirty="0"/>
              <a:t> </a:t>
            </a:r>
            <a:r>
              <a:rPr lang="tr-TR" sz="1600" dirty="0" err="1"/>
              <a:t>was</a:t>
            </a:r>
            <a:r>
              <a:rPr lang="tr-TR" sz="1600" dirty="0"/>
              <a:t> </a:t>
            </a:r>
            <a:r>
              <a:rPr lang="tr-TR" sz="1600" dirty="0" err="1"/>
              <a:t>thine</a:t>
            </a:r>
            <a:r>
              <a:rPr lang="tr-TR" sz="1600" dirty="0"/>
              <a:t> </a:t>
            </a:r>
            <a:r>
              <a:rPr lang="tr-TR" sz="1600" dirty="0" err="1"/>
              <a:t>own</a:t>
            </a:r>
            <a:r>
              <a:rPr lang="tr-TR" sz="1600" dirty="0"/>
              <a:t>. </a:t>
            </a:r>
          </a:p>
          <a:p>
            <a:pPr marL="0" indent="0">
              <a:buNone/>
            </a:pPr>
            <a:endParaRPr lang="tr-TR" sz="1600" dirty="0"/>
          </a:p>
        </p:txBody>
      </p:sp>
    </p:spTree>
    <p:extLst>
      <p:ext uri="{BB962C8B-B14F-4D97-AF65-F5344CB8AC3E}">
        <p14:creationId xmlns:p14="http://schemas.microsoft.com/office/powerpoint/2010/main" val="733408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3C2A62-2FC2-7FAC-2B97-BB15B0AA7DC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9E77FFD-9199-13B1-447C-AECB642D5B7E}"/>
              </a:ext>
            </a:extLst>
          </p:cNvPr>
          <p:cNvSpPr>
            <a:spLocks noGrp="1"/>
          </p:cNvSpPr>
          <p:nvPr>
            <p:ph idx="1"/>
          </p:nvPr>
        </p:nvSpPr>
        <p:spPr/>
        <p:txBody>
          <a:bodyPr>
            <a:normAutofit fontScale="92500" lnSpcReduction="20000"/>
          </a:bodyPr>
          <a:lstStyle/>
          <a:p>
            <a:pPr marL="0" indent="0">
              <a:buNone/>
            </a:pPr>
            <a:r>
              <a:rPr lang="tr-TR" sz="3200" dirty="0" err="1"/>
              <a:t>By</a:t>
            </a:r>
            <a:r>
              <a:rPr lang="tr-TR" sz="3200" dirty="0"/>
              <a:t> </a:t>
            </a:r>
            <a:r>
              <a:rPr lang="tr-TR" sz="3200" dirty="0" err="1"/>
              <a:t>thy</a:t>
            </a:r>
            <a:r>
              <a:rPr lang="tr-TR" sz="3200" dirty="0"/>
              <a:t> </a:t>
            </a:r>
            <a:r>
              <a:rPr lang="tr-TR" sz="3200" dirty="0" err="1"/>
              <a:t>cold</a:t>
            </a:r>
            <a:r>
              <a:rPr lang="tr-TR" sz="3200" dirty="0"/>
              <a:t> </a:t>
            </a:r>
            <a:r>
              <a:rPr lang="tr-TR" sz="3200" dirty="0" err="1"/>
              <a:t>breast</a:t>
            </a:r>
            <a:r>
              <a:rPr lang="tr-TR" sz="3200" dirty="0"/>
              <a:t> </a:t>
            </a:r>
            <a:r>
              <a:rPr lang="tr-TR" sz="3200" dirty="0" err="1"/>
              <a:t>and</a:t>
            </a:r>
            <a:r>
              <a:rPr lang="tr-TR" sz="3200" dirty="0"/>
              <a:t> </a:t>
            </a:r>
            <a:r>
              <a:rPr lang="tr-TR" sz="3200" dirty="0" err="1"/>
              <a:t>serpent</a:t>
            </a:r>
            <a:r>
              <a:rPr lang="tr-TR" sz="3200" dirty="0"/>
              <a:t> </a:t>
            </a:r>
            <a:r>
              <a:rPr lang="tr-TR" sz="3200" dirty="0" err="1"/>
              <a:t>smile</a:t>
            </a:r>
            <a:r>
              <a:rPr lang="tr-TR" sz="3200" dirty="0"/>
              <a:t>,</a:t>
            </a:r>
          </a:p>
          <a:p>
            <a:pPr marL="0" indent="0">
              <a:buNone/>
            </a:pPr>
            <a:r>
              <a:rPr lang="tr-TR" sz="3200" dirty="0"/>
              <a:t> </a:t>
            </a:r>
            <a:r>
              <a:rPr lang="tr-TR" sz="3200" dirty="0" err="1"/>
              <a:t>By</a:t>
            </a:r>
            <a:r>
              <a:rPr lang="tr-TR" sz="3200" dirty="0"/>
              <a:t> </a:t>
            </a:r>
            <a:r>
              <a:rPr lang="tr-TR" sz="3200" dirty="0" err="1"/>
              <a:t>thy</a:t>
            </a:r>
            <a:r>
              <a:rPr lang="tr-TR" sz="3200" dirty="0"/>
              <a:t> </a:t>
            </a:r>
            <a:r>
              <a:rPr lang="tr-TR" sz="3200" dirty="0" err="1"/>
              <a:t>unfathom'd</a:t>
            </a:r>
            <a:r>
              <a:rPr lang="tr-TR" sz="3200" dirty="0"/>
              <a:t> </a:t>
            </a:r>
            <a:r>
              <a:rPr lang="tr-TR" sz="3200" dirty="0" err="1"/>
              <a:t>gulfs</a:t>
            </a:r>
            <a:r>
              <a:rPr lang="tr-TR" sz="3200" dirty="0"/>
              <a:t> of </a:t>
            </a:r>
            <a:r>
              <a:rPr lang="tr-TR" sz="3200" dirty="0" err="1"/>
              <a:t>guile</a:t>
            </a:r>
            <a:r>
              <a:rPr lang="tr-TR" sz="3200" dirty="0"/>
              <a:t>,</a:t>
            </a:r>
          </a:p>
          <a:p>
            <a:pPr marL="0" indent="0">
              <a:buNone/>
            </a:pPr>
            <a:r>
              <a:rPr lang="tr-TR" sz="3200" dirty="0"/>
              <a:t> </a:t>
            </a:r>
            <a:r>
              <a:rPr lang="tr-TR" sz="3200" dirty="0" err="1"/>
              <a:t>By</a:t>
            </a:r>
            <a:r>
              <a:rPr lang="tr-TR" sz="3200" dirty="0"/>
              <a:t> </a:t>
            </a:r>
            <a:r>
              <a:rPr lang="tr-TR" sz="3200" dirty="0" err="1"/>
              <a:t>that</a:t>
            </a:r>
            <a:r>
              <a:rPr lang="tr-TR" sz="3200" dirty="0"/>
              <a:t> </a:t>
            </a:r>
            <a:r>
              <a:rPr lang="tr-TR" sz="3200" dirty="0" err="1"/>
              <a:t>most</a:t>
            </a:r>
            <a:r>
              <a:rPr lang="tr-TR" sz="3200" dirty="0"/>
              <a:t> </a:t>
            </a:r>
            <a:r>
              <a:rPr lang="tr-TR" sz="3200" dirty="0" err="1"/>
              <a:t>seeming</a:t>
            </a:r>
            <a:r>
              <a:rPr lang="tr-TR" sz="3200" dirty="0"/>
              <a:t> </a:t>
            </a:r>
            <a:r>
              <a:rPr lang="tr-TR" sz="3200" dirty="0" err="1"/>
              <a:t>virtuous</a:t>
            </a:r>
            <a:r>
              <a:rPr lang="tr-TR" sz="3200" dirty="0"/>
              <a:t> </a:t>
            </a:r>
            <a:r>
              <a:rPr lang="tr-TR" sz="3200" dirty="0" err="1"/>
              <a:t>eye</a:t>
            </a:r>
            <a:r>
              <a:rPr lang="tr-TR" sz="3200" dirty="0"/>
              <a:t>, </a:t>
            </a:r>
          </a:p>
          <a:p>
            <a:pPr marL="0" indent="0">
              <a:buNone/>
            </a:pPr>
            <a:r>
              <a:rPr lang="tr-TR" sz="3200" dirty="0" err="1"/>
              <a:t>By</a:t>
            </a:r>
            <a:r>
              <a:rPr lang="tr-TR" sz="3200" dirty="0"/>
              <a:t> </a:t>
            </a:r>
            <a:r>
              <a:rPr lang="tr-TR" sz="3200" dirty="0" err="1"/>
              <a:t>thy</a:t>
            </a:r>
            <a:r>
              <a:rPr lang="tr-TR" sz="3200" dirty="0"/>
              <a:t> </a:t>
            </a:r>
            <a:r>
              <a:rPr lang="tr-TR" sz="3200" dirty="0" err="1"/>
              <a:t>shut</a:t>
            </a:r>
            <a:r>
              <a:rPr lang="tr-TR" sz="3200" dirty="0"/>
              <a:t> </a:t>
            </a:r>
            <a:r>
              <a:rPr lang="tr-TR" sz="3200" dirty="0" err="1"/>
              <a:t>soul's</a:t>
            </a:r>
            <a:r>
              <a:rPr lang="tr-TR" sz="3200" dirty="0"/>
              <a:t> </a:t>
            </a:r>
            <a:r>
              <a:rPr lang="tr-TR" sz="3200" dirty="0" err="1"/>
              <a:t>hypocrisy</a:t>
            </a:r>
            <a:r>
              <a:rPr lang="tr-TR" sz="3200" dirty="0"/>
              <a:t>; </a:t>
            </a:r>
            <a:r>
              <a:rPr lang="tr-TR" sz="3200" dirty="0" err="1"/>
              <a:t>By</a:t>
            </a:r>
            <a:r>
              <a:rPr lang="tr-TR" sz="3200" dirty="0"/>
              <a:t> </a:t>
            </a:r>
            <a:r>
              <a:rPr lang="tr-TR" sz="3200" dirty="0" err="1"/>
              <a:t>the</a:t>
            </a:r>
            <a:r>
              <a:rPr lang="tr-TR" sz="3200" dirty="0"/>
              <a:t> </a:t>
            </a:r>
            <a:r>
              <a:rPr lang="tr-TR" sz="3200" dirty="0" err="1"/>
              <a:t>perfection</a:t>
            </a:r>
            <a:r>
              <a:rPr lang="tr-TR" sz="3200" dirty="0"/>
              <a:t> of </a:t>
            </a:r>
            <a:r>
              <a:rPr lang="tr-TR" sz="3200" dirty="0" err="1"/>
              <a:t>thine</a:t>
            </a:r>
            <a:r>
              <a:rPr lang="tr-TR" sz="3200" dirty="0"/>
              <a:t> art </a:t>
            </a:r>
          </a:p>
          <a:p>
            <a:pPr marL="0" indent="0">
              <a:buNone/>
            </a:pPr>
            <a:r>
              <a:rPr lang="tr-TR" sz="3200" dirty="0" err="1"/>
              <a:t>Which</a:t>
            </a:r>
            <a:r>
              <a:rPr lang="tr-TR" sz="3200" dirty="0"/>
              <a:t> </a:t>
            </a:r>
            <a:r>
              <a:rPr lang="tr-TR" sz="3200" dirty="0" err="1"/>
              <a:t>pass'd</a:t>
            </a:r>
            <a:r>
              <a:rPr lang="tr-TR" sz="3200" dirty="0"/>
              <a:t> </a:t>
            </a:r>
            <a:r>
              <a:rPr lang="tr-TR" sz="3200" dirty="0" err="1"/>
              <a:t>for</a:t>
            </a:r>
            <a:r>
              <a:rPr lang="tr-TR" sz="3200" dirty="0"/>
              <a:t> </a:t>
            </a:r>
            <a:r>
              <a:rPr lang="tr-TR" sz="3200" dirty="0" err="1"/>
              <a:t>human</a:t>
            </a:r>
            <a:r>
              <a:rPr lang="tr-TR" sz="3200" dirty="0"/>
              <a:t> </a:t>
            </a:r>
            <a:r>
              <a:rPr lang="tr-TR" sz="3200" dirty="0" err="1"/>
              <a:t>thine</a:t>
            </a:r>
            <a:r>
              <a:rPr lang="tr-TR" sz="3200" dirty="0"/>
              <a:t> </a:t>
            </a:r>
            <a:r>
              <a:rPr lang="tr-TR" sz="3200" dirty="0" err="1"/>
              <a:t>own</a:t>
            </a:r>
            <a:r>
              <a:rPr lang="tr-TR" sz="3200" dirty="0"/>
              <a:t> </a:t>
            </a:r>
            <a:r>
              <a:rPr lang="tr-TR" sz="3200" dirty="0" err="1"/>
              <a:t>heart</a:t>
            </a:r>
            <a:r>
              <a:rPr lang="tr-TR" sz="3200" dirty="0"/>
              <a:t>; </a:t>
            </a:r>
            <a:r>
              <a:rPr lang="tr-TR" sz="3200" dirty="0" err="1"/>
              <a:t>By</a:t>
            </a:r>
            <a:r>
              <a:rPr lang="tr-TR" sz="3200" dirty="0"/>
              <a:t> </a:t>
            </a:r>
            <a:r>
              <a:rPr lang="tr-TR" sz="3200" dirty="0" err="1"/>
              <a:t>thy</a:t>
            </a:r>
            <a:r>
              <a:rPr lang="tr-TR" sz="3200" dirty="0"/>
              <a:t> </a:t>
            </a:r>
            <a:r>
              <a:rPr lang="tr-TR" sz="3200" dirty="0" err="1"/>
              <a:t>delight</a:t>
            </a:r>
            <a:r>
              <a:rPr lang="tr-TR" sz="3200" dirty="0"/>
              <a:t> in </a:t>
            </a:r>
            <a:r>
              <a:rPr lang="tr-TR" sz="3200" dirty="0" err="1"/>
              <a:t>others</a:t>
            </a:r>
            <a:r>
              <a:rPr lang="tr-TR" sz="3200" dirty="0"/>
              <a:t>' </a:t>
            </a:r>
            <a:r>
              <a:rPr lang="tr-TR" sz="3200" dirty="0" err="1"/>
              <a:t>pain</a:t>
            </a:r>
            <a:r>
              <a:rPr lang="tr-TR" sz="3200" dirty="0"/>
              <a:t>,</a:t>
            </a:r>
          </a:p>
          <a:p>
            <a:pPr marL="0" indent="0">
              <a:buNone/>
            </a:pPr>
            <a:r>
              <a:rPr lang="tr-TR" sz="3200" dirty="0"/>
              <a:t> </a:t>
            </a:r>
            <a:r>
              <a:rPr lang="tr-TR" sz="3200" dirty="0" err="1"/>
              <a:t>And</a:t>
            </a:r>
            <a:r>
              <a:rPr lang="tr-TR" sz="3200" dirty="0"/>
              <a:t> </a:t>
            </a:r>
            <a:r>
              <a:rPr lang="tr-TR" sz="3200" dirty="0" err="1"/>
              <a:t>by</a:t>
            </a:r>
            <a:r>
              <a:rPr lang="tr-TR" sz="3200" dirty="0"/>
              <a:t> </a:t>
            </a:r>
            <a:r>
              <a:rPr lang="tr-TR" sz="3200" dirty="0" err="1"/>
              <a:t>thy</a:t>
            </a:r>
            <a:r>
              <a:rPr lang="tr-TR" sz="3200" dirty="0"/>
              <a:t> </a:t>
            </a:r>
            <a:r>
              <a:rPr lang="tr-TR" sz="3200" dirty="0" err="1"/>
              <a:t>brotherhood</a:t>
            </a:r>
            <a:r>
              <a:rPr lang="tr-TR" sz="3200" dirty="0"/>
              <a:t> of </a:t>
            </a:r>
            <a:r>
              <a:rPr lang="tr-TR" sz="3200" dirty="0" err="1"/>
              <a:t>Cain</a:t>
            </a:r>
            <a:r>
              <a:rPr lang="tr-TR" sz="3200" dirty="0"/>
              <a:t>,</a:t>
            </a:r>
          </a:p>
          <a:p>
            <a:pPr marL="0" indent="0">
              <a:buNone/>
            </a:pPr>
            <a:r>
              <a:rPr lang="tr-TR" sz="3200" dirty="0"/>
              <a:t> I </a:t>
            </a:r>
            <a:r>
              <a:rPr lang="tr-TR" sz="3200" dirty="0" err="1"/>
              <a:t>call</a:t>
            </a:r>
            <a:r>
              <a:rPr lang="tr-TR" sz="3200" dirty="0"/>
              <a:t> </a:t>
            </a:r>
            <a:r>
              <a:rPr lang="tr-TR" sz="3200" dirty="0" err="1"/>
              <a:t>upon</a:t>
            </a:r>
            <a:r>
              <a:rPr lang="tr-TR" sz="3200" dirty="0"/>
              <a:t> </a:t>
            </a:r>
            <a:r>
              <a:rPr lang="tr-TR" sz="3200" dirty="0" err="1"/>
              <a:t>thee</a:t>
            </a:r>
            <a:r>
              <a:rPr lang="tr-TR" sz="3200" dirty="0"/>
              <a:t>! </a:t>
            </a:r>
            <a:r>
              <a:rPr lang="tr-TR" sz="3200" dirty="0" err="1"/>
              <a:t>and</a:t>
            </a:r>
            <a:r>
              <a:rPr lang="tr-TR" sz="3200" dirty="0"/>
              <a:t> </a:t>
            </a:r>
            <a:r>
              <a:rPr lang="tr-TR" sz="3200" dirty="0" err="1"/>
              <a:t>compel</a:t>
            </a:r>
            <a:r>
              <a:rPr lang="tr-TR" sz="3200" dirty="0"/>
              <a:t> </a:t>
            </a:r>
          </a:p>
          <a:p>
            <a:pPr marL="0" indent="0">
              <a:buNone/>
            </a:pPr>
            <a:r>
              <a:rPr lang="tr-TR" sz="3200" dirty="0"/>
              <a:t> </a:t>
            </a:r>
            <a:r>
              <a:rPr lang="tr-TR" sz="3200" dirty="0" err="1"/>
              <a:t>Thyself</a:t>
            </a:r>
            <a:r>
              <a:rPr lang="tr-TR" sz="3200" dirty="0"/>
              <a:t> </a:t>
            </a:r>
            <a:r>
              <a:rPr lang="tr-TR" sz="3200" dirty="0" err="1"/>
              <a:t>to</a:t>
            </a:r>
            <a:r>
              <a:rPr lang="tr-TR" sz="3200" dirty="0"/>
              <a:t> be </a:t>
            </a:r>
            <a:r>
              <a:rPr lang="tr-TR" sz="3200" dirty="0" err="1"/>
              <a:t>thy</a:t>
            </a:r>
            <a:r>
              <a:rPr lang="tr-TR" sz="3200" dirty="0"/>
              <a:t> </a:t>
            </a:r>
            <a:r>
              <a:rPr lang="tr-TR" sz="3200" dirty="0" err="1"/>
              <a:t>proper</a:t>
            </a:r>
            <a:r>
              <a:rPr lang="tr-TR" sz="3200" dirty="0"/>
              <a:t> </a:t>
            </a:r>
            <a:r>
              <a:rPr lang="tr-TR" sz="3200" dirty="0" err="1"/>
              <a:t>Hell</a:t>
            </a:r>
            <a:r>
              <a:rPr lang="tr-TR" sz="3200" dirty="0"/>
              <a:t>!</a:t>
            </a:r>
            <a:endParaRPr lang="tr-TR" dirty="0"/>
          </a:p>
        </p:txBody>
      </p:sp>
    </p:spTree>
    <p:extLst>
      <p:ext uri="{BB962C8B-B14F-4D97-AF65-F5344CB8AC3E}">
        <p14:creationId xmlns:p14="http://schemas.microsoft.com/office/powerpoint/2010/main" val="101892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2B5178D7-BE54-BF3D-CE29-05D132451B0B}"/>
              </a:ext>
            </a:extLst>
          </p:cNvPr>
          <p:cNvSpPr>
            <a:spLocks noGrp="1"/>
          </p:cNvSpPr>
          <p:nvPr>
            <p:ph type="title"/>
          </p:nvPr>
        </p:nvSpPr>
        <p:spPr>
          <a:xfrm>
            <a:off x="4993286" y="467271"/>
            <a:ext cx="3146755" cy="2052522"/>
          </a:xfrm>
        </p:spPr>
        <p:txBody>
          <a:bodyPr anchor="b">
            <a:normAutofit fontScale="90000"/>
          </a:bodyPr>
          <a:lstStyle/>
          <a:p>
            <a:r>
              <a:rPr lang="tr-TR" sz="4900" dirty="0" err="1"/>
              <a:t>Percy</a:t>
            </a:r>
            <a:r>
              <a:rPr lang="tr-TR" sz="4900" dirty="0"/>
              <a:t> </a:t>
            </a:r>
            <a:r>
              <a:rPr lang="tr-TR" sz="4900" dirty="0" err="1"/>
              <a:t>Bysshe</a:t>
            </a:r>
            <a:r>
              <a:rPr lang="tr-TR" sz="4900" dirty="0"/>
              <a:t> </a:t>
            </a:r>
            <a:r>
              <a:rPr lang="tr-TR" sz="4900" dirty="0" err="1"/>
              <a:t>Shelley</a:t>
            </a:r>
            <a:endParaRPr lang="tr-TR" sz="4900" dirty="0"/>
          </a:p>
        </p:txBody>
      </p:sp>
      <p:sp>
        <p:nvSpPr>
          <p:cNvPr id="1035" name="Oval 1034">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2223" y="554152"/>
            <a:ext cx="4306642"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ercy Bysshe Shelley - Poems, Books &amp; Life">
            <a:extLst>
              <a:ext uri="{FF2B5EF4-FFF2-40B4-BE49-F238E27FC236}">
                <a16:creationId xmlns:a16="http://schemas.microsoft.com/office/drawing/2014/main" id="{E5DD991A-78EB-BDD0-2CCD-39895D23168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56" r="18945" b="1"/>
          <a:stretch/>
        </p:blipFill>
        <p:spPr bwMode="auto">
          <a:xfrm>
            <a:off x="379063" y="554151"/>
            <a:ext cx="4306642"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noFill/>
          <a:extLst>
            <a:ext uri="{909E8E84-426E-40DD-AFC4-6F175D3DCCD1}">
              <a14:hiddenFill xmlns:a14="http://schemas.microsoft.com/office/drawing/2010/main">
                <a:solidFill>
                  <a:srgbClr val="FFFFFF"/>
                </a:solidFill>
              </a14:hiddenFill>
            </a:ext>
          </a:extLst>
        </p:spPr>
      </p:pic>
      <p:sp>
        <p:nvSpPr>
          <p:cNvPr id="103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717" y="703679"/>
            <a:ext cx="128636"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039"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064" y="1562696"/>
            <a:ext cx="118159"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1030" name="Content Placeholder 1029">
            <a:extLst>
              <a:ext uri="{FF2B5EF4-FFF2-40B4-BE49-F238E27FC236}">
                <a16:creationId xmlns:a16="http://schemas.microsoft.com/office/drawing/2014/main" id="{173CBCB2-67EA-F059-3372-BE187FEF8820}"/>
              </a:ext>
            </a:extLst>
          </p:cNvPr>
          <p:cNvSpPr>
            <a:spLocks noGrp="1"/>
          </p:cNvSpPr>
          <p:nvPr>
            <p:ph idx="1"/>
          </p:nvPr>
        </p:nvSpPr>
        <p:spPr>
          <a:xfrm>
            <a:off x="4993286" y="2990818"/>
            <a:ext cx="3146755" cy="2913872"/>
          </a:xfrm>
        </p:spPr>
        <p:txBody>
          <a:bodyPr anchor="t">
            <a:normAutofit/>
          </a:bodyPr>
          <a:lstStyle/>
          <a:p>
            <a:r>
              <a:rPr lang="tr-TR" sz="1800" dirty="0" err="1"/>
              <a:t>regarded</a:t>
            </a:r>
            <a:r>
              <a:rPr lang="tr-TR" sz="1800" dirty="0"/>
              <a:t> </a:t>
            </a:r>
            <a:r>
              <a:rPr lang="tr-TR" sz="1800" dirty="0" err="1"/>
              <a:t>among</a:t>
            </a:r>
            <a:r>
              <a:rPr lang="tr-TR" sz="1800" dirty="0"/>
              <a:t> </a:t>
            </a:r>
            <a:r>
              <a:rPr lang="tr-TR" sz="1800" dirty="0" err="1"/>
              <a:t>the</a:t>
            </a:r>
            <a:r>
              <a:rPr lang="tr-TR" sz="1800" dirty="0"/>
              <a:t> </a:t>
            </a:r>
            <a:r>
              <a:rPr lang="tr-TR" sz="1800" dirty="0" err="1"/>
              <a:t>finest</a:t>
            </a:r>
            <a:r>
              <a:rPr lang="tr-TR" sz="1800" dirty="0"/>
              <a:t> </a:t>
            </a:r>
            <a:r>
              <a:rPr lang="tr-TR" sz="1800" dirty="0" err="1"/>
              <a:t>lyric</a:t>
            </a:r>
            <a:r>
              <a:rPr lang="tr-TR" sz="1800" dirty="0"/>
              <a:t> </a:t>
            </a:r>
            <a:r>
              <a:rPr lang="tr-TR" sz="1800" dirty="0" err="1"/>
              <a:t>poets</a:t>
            </a:r>
            <a:r>
              <a:rPr lang="tr-TR" sz="1800" dirty="0"/>
              <a:t> in </a:t>
            </a:r>
            <a:r>
              <a:rPr lang="tr-TR" sz="1800" dirty="0" err="1"/>
              <a:t>the</a:t>
            </a:r>
            <a:r>
              <a:rPr lang="tr-TR" sz="1800" dirty="0"/>
              <a:t> English </a:t>
            </a:r>
            <a:r>
              <a:rPr lang="tr-TR" sz="1800" dirty="0" err="1"/>
              <a:t>language</a:t>
            </a:r>
            <a:r>
              <a:rPr lang="tr-TR" sz="1800" dirty="0"/>
              <a:t>.</a:t>
            </a:r>
          </a:p>
          <a:p>
            <a:endParaRPr lang="en-US" sz="1700" dirty="0">
              <a:solidFill>
                <a:schemeClr val="tx1">
                  <a:alpha val="80000"/>
                </a:schemeClr>
              </a:solidFill>
            </a:endParaRPr>
          </a:p>
          <a:p>
            <a:r>
              <a:rPr lang="tr-TR" sz="1800" dirty="0" err="1"/>
              <a:t>The</a:t>
            </a:r>
            <a:r>
              <a:rPr lang="tr-TR" sz="1800" dirty="0"/>
              <a:t> </a:t>
            </a:r>
            <a:r>
              <a:rPr lang="tr-TR" sz="1800" dirty="0" err="1"/>
              <a:t>novelist</a:t>
            </a:r>
            <a:r>
              <a:rPr lang="tr-TR" sz="1800" dirty="0"/>
              <a:t> Mary </a:t>
            </a:r>
            <a:r>
              <a:rPr lang="tr-TR" sz="1800" dirty="0" err="1"/>
              <a:t>Shelley</a:t>
            </a:r>
            <a:r>
              <a:rPr lang="tr-TR" sz="1800" dirty="0"/>
              <a:t> </a:t>
            </a:r>
            <a:r>
              <a:rPr lang="tr-TR" sz="1800" dirty="0" err="1"/>
              <a:t>was</a:t>
            </a:r>
            <a:r>
              <a:rPr lang="tr-TR" sz="1800" dirty="0"/>
              <a:t> his </a:t>
            </a:r>
            <a:r>
              <a:rPr lang="tr-TR" sz="1800" dirty="0" err="1"/>
              <a:t>second</a:t>
            </a:r>
            <a:r>
              <a:rPr lang="tr-TR" sz="1800" dirty="0"/>
              <a:t> </a:t>
            </a:r>
            <a:r>
              <a:rPr lang="tr-TR" sz="1800" dirty="0" err="1"/>
              <a:t>wife</a:t>
            </a:r>
            <a:r>
              <a:rPr lang="tr-TR" sz="1800" dirty="0"/>
              <a:t>.</a:t>
            </a:r>
          </a:p>
          <a:p>
            <a:endParaRPr lang="en-US" sz="1700" dirty="0">
              <a:solidFill>
                <a:schemeClr val="tx1">
                  <a:alpha val="80000"/>
                </a:schemeClr>
              </a:solidFill>
            </a:endParaRPr>
          </a:p>
          <a:p>
            <a:endParaRPr lang="en-US" sz="1700" dirty="0">
              <a:solidFill>
                <a:schemeClr val="tx1">
                  <a:alpha val="80000"/>
                </a:schemeClr>
              </a:solidFill>
            </a:endParaRPr>
          </a:p>
        </p:txBody>
      </p:sp>
      <p:sp>
        <p:nvSpPr>
          <p:cNvPr id="1041"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0611" y="5775082"/>
            <a:ext cx="84320"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1043"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89621"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8368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682" name="Rectangle 28681">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P.B. Shelley: Romantic and Lyric Poet ...">
            <a:extLst>
              <a:ext uri="{FF2B5EF4-FFF2-40B4-BE49-F238E27FC236}">
                <a16:creationId xmlns:a16="http://schemas.microsoft.com/office/drawing/2014/main" id="{13C240EA-321D-9E0D-5CAE-29A8C77687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064" r="14970" b="-1"/>
          <a:stretch/>
        </p:blipFill>
        <p:spPr bwMode="auto">
          <a:xfrm>
            <a:off x="20" y="10"/>
            <a:ext cx="3147352"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28677" name="Rectangle 5"/>
          <p:cNvSpPr>
            <a:spLocks noGrp="1" noRot="1" noChangeArrowheads="1"/>
          </p:cNvSpPr>
          <p:nvPr>
            <p:ph type="body" idx="1"/>
          </p:nvPr>
        </p:nvSpPr>
        <p:spPr>
          <a:xfrm>
            <a:off x="3415300" y="2409830"/>
            <a:ext cx="5098904" cy="3705217"/>
          </a:xfrm>
        </p:spPr>
        <p:txBody>
          <a:bodyPr>
            <a:normAutofit/>
          </a:bodyPr>
          <a:lstStyle/>
          <a:p>
            <a:r>
              <a:rPr lang="tr-TR" sz="1700"/>
              <a:t>Shelley's unconventional life and uncompromising idealism, combined with his strong disapproving voice, made him an authoritative and much-denigrated figure during his life and afterward.</a:t>
            </a:r>
          </a:p>
          <a:p>
            <a:r>
              <a:rPr lang="tr-TR" sz="1700"/>
              <a:t> Shelley never lived to see the extent of his success and influence. Some of his works were published, but they were often suppressed upon publication. </a:t>
            </a:r>
          </a:p>
          <a:p>
            <a:r>
              <a:rPr lang="tr-TR" sz="1700"/>
              <a:t>Studied at Oxford University from which he was expelled because of a radical pamphlet, The Necessity of Atheism.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04" name="Rectangle 29703">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0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99" name="Rectangle 3"/>
          <p:cNvSpPr>
            <a:spLocks noGrp="1" noChangeArrowheads="1"/>
          </p:cNvSpPr>
          <p:nvPr>
            <p:ph type="body" idx="1"/>
          </p:nvPr>
        </p:nvSpPr>
        <p:spPr>
          <a:xfrm>
            <a:off x="628650" y="1929384"/>
            <a:ext cx="7886700" cy="4251960"/>
          </a:xfrm>
        </p:spPr>
        <p:txBody>
          <a:bodyPr>
            <a:normAutofit/>
          </a:bodyPr>
          <a:lstStyle/>
          <a:p>
            <a:r>
              <a:rPr lang="tr-TR" sz="1900"/>
              <a:t>He became an idol of the next three or even four generations of poets, including the important Victorian and Pre-Raphaelite poets. </a:t>
            </a:r>
          </a:p>
          <a:p>
            <a:r>
              <a:rPr lang="tr-TR" sz="1900"/>
              <a:t>He was admired by Karl Marx, George Bernard Shaw, Bertrand Russell, Isadora Duncan and Jiddu Krishnamurti ("Shelley is as sacred as the Bible.") Henry David Thoreau's civil disobedience and Mohandas Karamchand Gandhi's passive resistance were influenced and inspired by Shelley's nonviolence in protest and political action.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descr="metin, ekran görüntüsü, yazı tipi, sayı, numara içeren bir resim&#10;&#10;Açıklama otomatik olarak oluşturuldu">
            <a:extLst>
              <a:ext uri="{FF2B5EF4-FFF2-40B4-BE49-F238E27FC236}">
                <a16:creationId xmlns:a16="http://schemas.microsoft.com/office/drawing/2014/main" id="{890AED0C-7133-BCAD-7C04-7053AC8F72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02" y="643466"/>
            <a:ext cx="7737594" cy="557106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İçerik Yer Tutucusu 8" descr="metin, ekran görüntüsü, çizgi, yazı tipi içeren bir resim&#10;&#10;Açıklama otomatik olarak oluşturuldu">
            <a:extLst>
              <a:ext uri="{FF2B5EF4-FFF2-40B4-BE49-F238E27FC236}">
                <a16:creationId xmlns:a16="http://schemas.microsoft.com/office/drawing/2014/main" id="{4C78B074-ACD8-B7BF-E337-1D54230A08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2600" y="1138936"/>
            <a:ext cx="8178799" cy="4580126"/>
          </a:xfrm>
          <a:prstGeom prst="rect">
            <a:avLst/>
          </a:prstGeom>
        </p:spPr>
      </p:pic>
    </p:spTree>
    <p:extLst>
      <p:ext uri="{BB962C8B-B14F-4D97-AF65-F5344CB8AC3E}">
        <p14:creationId xmlns:p14="http://schemas.microsoft.com/office/powerpoint/2010/main" val="4087258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CAB413D-B6CD-BBAE-A9E0-FCB9B3EFB00D}"/>
              </a:ext>
            </a:extLst>
          </p:cNvPr>
          <p:cNvSpPr>
            <a:spLocks noGrp="1"/>
          </p:cNvSpPr>
          <p:nvPr>
            <p:ph type="title"/>
          </p:nvPr>
        </p:nvSpPr>
        <p:spPr>
          <a:xfrm>
            <a:off x="595246" y="386930"/>
            <a:ext cx="7549592" cy="1298448"/>
          </a:xfrm>
        </p:spPr>
        <p:txBody>
          <a:bodyPr anchor="b">
            <a:normAutofit/>
          </a:bodyPr>
          <a:lstStyle/>
          <a:p>
            <a:r>
              <a:rPr lang="tr-TR" sz="4200"/>
              <a:t>The Poet’s Task</a:t>
            </a:r>
          </a:p>
        </p:txBody>
      </p:sp>
      <p:sp>
        <p:nvSpPr>
          <p:cNvPr id="3081" name="Rectangle 308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1998845"/>
            <a:ext cx="859094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186E9BCC-748C-CE25-F0EC-3302C589912A}"/>
              </a:ext>
            </a:extLst>
          </p:cNvPr>
          <p:cNvSpPr>
            <a:spLocks noGrp="1"/>
          </p:cNvSpPr>
          <p:nvPr>
            <p:ph idx="1"/>
          </p:nvPr>
        </p:nvSpPr>
        <p:spPr>
          <a:xfrm>
            <a:off x="595245" y="2599509"/>
            <a:ext cx="3398174" cy="3639450"/>
          </a:xfrm>
        </p:spPr>
        <p:txBody>
          <a:bodyPr anchor="ctr">
            <a:normAutofit/>
          </a:bodyPr>
          <a:lstStyle/>
          <a:p>
            <a:r>
              <a:rPr lang="tr-TR" sz="1700"/>
              <a:t>A prophet/ a Titan challanging the cosmos</a:t>
            </a:r>
          </a:p>
          <a:p>
            <a:r>
              <a:rPr lang="tr-TR" sz="1700"/>
              <a:t>His task is to help mankind to reach an ideal world where freedom, love and beauty are delivered from tyranny, destruction and alienation.</a:t>
            </a:r>
          </a:p>
        </p:txBody>
      </p:sp>
      <p:pic>
        <p:nvPicPr>
          <p:cNvPr id="3074" name="Picture 2" descr="The Story of Prometheus - Greek Titan ...">
            <a:extLst>
              <a:ext uri="{FF2B5EF4-FFF2-40B4-BE49-F238E27FC236}">
                <a16:creationId xmlns:a16="http://schemas.microsoft.com/office/drawing/2014/main" id="{8002F0E5-92A5-B71A-FC56-7B023211224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433649" y="3259819"/>
            <a:ext cx="3862707" cy="2163115"/>
          </a:xfrm>
          <a:prstGeom prst="rect">
            <a:avLst/>
          </a:prstGeom>
          <a:noFill/>
          <a:extLst>
            <a:ext uri="{909E8E84-426E-40DD-AFC4-6F175D3DCCD1}">
              <a14:hiddenFill xmlns:a14="http://schemas.microsoft.com/office/drawing/2010/main">
                <a:solidFill>
                  <a:srgbClr val="FFFFFF"/>
                </a:solidFill>
              </a14:hiddenFill>
            </a:ext>
          </a:extLst>
        </p:spPr>
      </p:pic>
      <p:sp>
        <p:nvSpPr>
          <p:cNvPr id="3085" name="Rectangle 308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23318" y="2332075"/>
            <a:ext cx="7817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9109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E5669C-CE68-8AA4-003A-88F3E746ED52}"/>
              </a:ext>
            </a:extLst>
          </p:cNvPr>
          <p:cNvSpPr>
            <a:spLocks noGrp="1"/>
          </p:cNvSpPr>
          <p:nvPr>
            <p:ph type="title"/>
          </p:nvPr>
        </p:nvSpPr>
        <p:spPr/>
        <p:txBody>
          <a:bodyPr/>
          <a:lstStyle/>
          <a:p>
            <a:r>
              <a:rPr lang="tr-TR" dirty="0"/>
              <a:t>OZYMANDIAS</a:t>
            </a:r>
          </a:p>
        </p:txBody>
      </p:sp>
      <p:sp>
        <p:nvSpPr>
          <p:cNvPr id="3" name="İçerik Yer Tutucusu 2">
            <a:extLst>
              <a:ext uri="{FF2B5EF4-FFF2-40B4-BE49-F238E27FC236}">
                <a16:creationId xmlns:a16="http://schemas.microsoft.com/office/drawing/2014/main" id="{E1ADCA37-DB28-CCFD-F54D-A1BB085BC9C4}"/>
              </a:ext>
            </a:extLst>
          </p:cNvPr>
          <p:cNvSpPr>
            <a:spLocks noGrp="1"/>
          </p:cNvSpPr>
          <p:nvPr>
            <p:ph idx="1"/>
          </p:nvPr>
        </p:nvSpPr>
        <p:spPr>
          <a:xfrm>
            <a:off x="457200" y="1295400"/>
            <a:ext cx="8229600" cy="5287962"/>
          </a:xfrm>
        </p:spPr>
        <p:txBody>
          <a:bodyPr>
            <a:normAutofit fontScale="32500" lnSpcReduction="20000"/>
          </a:bodyPr>
          <a:lstStyle/>
          <a:p>
            <a:pPr marL="0" indent="0" algn="ctr" fontAlgn="base">
              <a:buNone/>
            </a:pPr>
            <a:r>
              <a:rPr lang="tr-TR" sz="3700" b="0" i="0" dirty="0">
                <a:solidFill>
                  <a:srgbClr val="000000"/>
                </a:solidFill>
                <a:effectLst/>
                <a:highlight>
                  <a:srgbClr val="FFFFFF"/>
                </a:highlight>
                <a:latin typeface="adobe-garamond-pro"/>
              </a:rPr>
              <a:t>I met a </a:t>
            </a:r>
            <a:r>
              <a:rPr lang="tr-TR" sz="3700" b="0" i="0" dirty="0" err="1">
                <a:solidFill>
                  <a:srgbClr val="000000"/>
                </a:solidFill>
                <a:effectLst/>
                <a:highlight>
                  <a:srgbClr val="FFFFFF"/>
                </a:highlight>
                <a:latin typeface="adobe-garamond-pro"/>
              </a:rPr>
              <a:t>traveller</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from</a:t>
            </a:r>
            <a:r>
              <a:rPr lang="tr-TR" sz="3700" b="0" i="0" dirty="0">
                <a:solidFill>
                  <a:srgbClr val="000000"/>
                </a:solidFill>
                <a:effectLst/>
                <a:highlight>
                  <a:srgbClr val="FFFFFF"/>
                </a:highlight>
                <a:latin typeface="adobe-garamond-pro"/>
              </a:rPr>
              <a:t> an </a:t>
            </a:r>
            <a:r>
              <a:rPr lang="tr-TR" sz="3700" b="0" i="0" dirty="0" err="1">
                <a:solidFill>
                  <a:srgbClr val="000000"/>
                </a:solidFill>
                <a:effectLst/>
                <a:highlight>
                  <a:srgbClr val="FFFFFF"/>
                </a:highlight>
                <a:latin typeface="adobe-garamond-pro"/>
              </a:rPr>
              <a:t>antique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land</a:t>
            </a:r>
            <a:r>
              <a:rPr lang="tr-TR" sz="3700" b="0" i="0" dirty="0">
                <a:solidFill>
                  <a:srgbClr val="000000"/>
                </a:solidFill>
                <a:effectLst/>
                <a:highlight>
                  <a:srgbClr val="FFFFFF"/>
                </a:highlight>
                <a:latin typeface="adobe-garamond-pro"/>
              </a:rPr>
              <a:t>,</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err="1">
                <a:solidFill>
                  <a:srgbClr val="000000"/>
                </a:solidFill>
                <a:effectLst/>
                <a:highlight>
                  <a:srgbClr val="FFFFFF"/>
                </a:highlight>
                <a:latin typeface="adobe-garamond-pro"/>
              </a:rPr>
              <a:t>Who</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said</a:t>
            </a:r>
            <a:r>
              <a:rPr lang="tr-TR" sz="3700" b="0" i="0" dirty="0">
                <a:solidFill>
                  <a:srgbClr val="000000"/>
                </a:solidFill>
                <a:effectLst/>
                <a:highlight>
                  <a:srgbClr val="FFFFFF"/>
                </a:highlight>
                <a:latin typeface="adobe-garamond-pro"/>
              </a:rPr>
              <a:t>—“</a:t>
            </a:r>
            <a:r>
              <a:rPr lang="tr-TR" sz="3700" b="0" i="0" dirty="0" err="1">
                <a:solidFill>
                  <a:srgbClr val="000000"/>
                </a:solidFill>
                <a:effectLst/>
                <a:highlight>
                  <a:srgbClr val="FFFFFF"/>
                </a:highlight>
                <a:latin typeface="adobe-garamond-pro"/>
              </a:rPr>
              <a:t>Two</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vast</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and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trunkless</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legs</a:t>
            </a:r>
            <a:r>
              <a:rPr lang="tr-TR" sz="3700" b="0" i="0" dirty="0">
                <a:solidFill>
                  <a:srgbClr val="000000"/>
                </a:solidFill>
                <a:effectLst/>
                <a:highlight>
                  <a:srgbClr val="FFFFFF"/>
                </a:highlight>
                <a:latin typeface="adobe-garamond-pro"/>
              </a:rPr>
              <a:t> of </a:t>
            </a:r>
            <a:r>
              <a:rPr lang="tr-TR" sz="3700" b="0" i="0" dirty="0" err="1">
                <a:solidFill>
                  <a:srgbClr val="000000"/>
                </a:solidFill>
                <a:effectLst/>
                <a:highlight>
                  <a:srgbClr val="FFFFFF"/>
                </a:highlight>
                <a:latin typeface="adobe-garamond-pro"/>
              </a:rPr>
              <a:t>stone</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err="1">
                <a:solidFill>
                  <a:srgbClr val="000000"/>
                </a:solidFill>
                <a:effectLst/>
                <a:highlight>
                  <a:srgbClr val="FFFFFF"/>
                </a:highlight>
                <a:latin typeface="adobe-garamond-pro"/>
              </a:rPr>
              <a:t>Stand</a:t>
            </a:r>
            <a:r>
              <a:rPr lang="tr-TR" sz="3700" b="0" i="0" dirty="0">
                <a:solidFill>
                  <a:srgbClr val="000000"/>
                </a:solidFill>
                <a:effectLst/>
                <a:highlight>
                  <a:srgbClr val="FFFFFF"/>
                </a:highlight>
                <a:latin typeface="adobe-garamond-pro"/>
              </a:rPr>
              <a:t> in </a:t>
            </a:r>
            <a:r>
              <a:rPr lang="tr-TR" sz="3700" b="0" i="0" dirty="0" err="1">
                <a:solidFill>
                  <a:srgbClr val="000000"/>
                </a:solidFill>
                <a:effectLst/>
                <a:highlight>
                  <a:srgbClr val="FFFFFF"/>
                </a:highlight>
                <a:latin typeface="adobe-garamond-pro"/>
              </a:rPr>
              <a:t>the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desert</a:t>
            </a:r>
            <a:r>
              <a:rPr lang="tr-TR" sz="3700" b="0" i="0" dirty="0">
                <a:solidFill>
                  <a:srgbClr val="000000"/>
                </a:solidFill>
                <a:effectLst/>
                <a:highlight>
                  <a:srgbClr val="FFFFFF"/>
                </a:highlight>
                <a:latin typeface="adobe-garamond-pro"/>
              </a:rPr>
              <a:t>. . . . </a:t>
            </a:r>
            <a:r>
              <a:rPr lang="tr-TR" sz="3700" b="0" i="0" dirty="0" err="1">
                <a:solidFill>
                  <a:srgbClr val="000000"/>
                </a:solidFill>
                <a:effectLst/>
                <a:highlight>
                  <a:srgbClr val="FFFFFF"/>
                </a:highlight>
                <a:latin typeface="adobe-garamond-pro"/>
              </a:rPr>
              <a:t>Near</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them</a:t>
            </a:r>
            <a:r>
              <a:rPr lang="tr-TR" sz="3700" b="0" i="0" dirty="0">
                <a:solidFill>
                  <a:srgbClr val="000000"/>
                </a:solidFill>
                <a:effectLst/>
                <a:highlight>
                  <a:srgbClr val="FFFFFF"/>
                </a:highlight>
                <a:latin typeface="adobe-garamond-pro"/>
              </a:rPr>
              <a:t>, on </a:t>
            </a:r>
            <a:r>
              <a:rPr lang="tr-TR" sz="3700" b="0" i="0" dirty="0" err="1">
                <a:solidFill>
                  <a:srgbClr val="000000"/>
                </a:solidFill>
                <a:effectLst/>
                <a:highlight>
                  <a:srgbClr val="FFFFFF"/>
                </a:highlight>
                <a:latin typeface="adobe-garamond-pro"/>
              </a:rPr>
              <a:t>the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sand</a:t>
            </a:r>
            <a:r>
              <a:rPr lang="tr-TR" sz="3700" b="0" i="0" dirty="0">
                <a:solidFill>
                  <a:srgbClr val="000000"/>
                </a:solidFill>
                <a:effectLst/>
                <a:highlight>
                  <a:srgbClr val="FFFFFF"/>
                </a:highlight>
                <a:latin typeface="adobe-garamond-pro"/>
              </a:rPr>
              <a:t>,</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err="1">
                <a:solidFill>
                  <a:srgbClr val="000000"/>
                </a:solidFill>
                <a:effectLst/>
                <a:highlight>
                  <a:srgbClr val="FFFFFF"/>
                </a:highlight>
                <a:latin typeface="adobe-garamond-pro"/>
              </a:rPr>
              <a:t>Half</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sunk</a:t>
            </a:r>
            <a:r>
              <a:rPr lang="tr-TR" sz="3700" b="0" i="0" dirty="0">
                <a:solidFill>
                  <a:srgbClr val="000000"/>
                </a:solidFill>
                <a:effectLst/>
                <a:highlight>
                  <a:srgbClr val="FFFFFF"/>
                </a:highlight>
                <a:latin typeface="adobe-garamond-pro"/>
              </a:rPr>
              <a:t> a </a:t>
            </a:r>
            <a:r>
              <a:rPr lang="tr-TR" sz="3700" b="0" i="0" dirty="0" err="1">
                <a:solidFill>
                  <a:srgbClr val="000000"/>
                </a:solidFill>
                <a:effectLst/>
                <a:highlight>
                  <a:srgbClr val="FFFFFF"/>
                </a:highlight>
                <a:latin typeface="adobe-garamond-pro"/>
              </a:rPr>
              <a:t>shattered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visage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lies</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whose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frown</a:t>
            </a:r>
            <a:r>
              <a:rPr lang="tr-TR" sz="3700" b="0" i="0" dirty="0">
                <a:solidFill>
                  <a:srgbClr val="000000"/>
                </a:solidFill>
                <a:effectLst/>
                <a:highlight>
                  <a:srgbClr val="FFFFFF"/>
                </a:highlight>
                <a:latin typeface="adobe-garamond-pro"/>
              </a:rPr>
              <a:t>,</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err="1">
                <a:solidFill>
                  <a:srgbClr val="000000"/>
                </a:solidFill>
                <a:effectLst/>
                <a:highlight>
                  <a:srgbClr val="FFFFFF"/>
                </a:highlight>
                <a:latin typeface="adobe-garamond-pro"/>
              </a:rPr>
              <a:t>And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wrinkled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lip</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and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sneer</a:t>
            </a:r>
            <a:r>
              <a:rPr lang="tr-TR" sz="3700" b="0" i="0" dirty="0">
                <a:solidFill>
                  <a:srgbClr val="000000"/>
                </a:solidFill>
                <a:effectLst/>
                <a:highlight>
                  <a:srgbClr val="FFFFFF"/>
                </a:highlight>
                <a:latin typeface="adobe-garamond-pro"/>
              </a:rPr>
              <a:t> of </a:t>
            </a:r>
            <a:r>
              <a:rPr lang="tr-TR" sz="3700" b="0" i="0" dirty="0" err="1">
                <a:solidFill>
                  <a:srgbClr val="000000"/>
                </a:solidFill>
                <a:effectLst/>
                <a:highlight>
                  <a:srgbClr val="FFFFFF"/>
                </a:highlight>
                <a:latin typeface="adobe-garamond-pro"/>
              </a:rPr>
              <a:t>cold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command</a:t>
            </a:r>
            <a:r>
              <a:rPr lang="tr-TR" sz="3700" b="0" i="0" dirty="0">
                <a:solidFill>
                  <a:srgbClr val="000000"/>
                </a:solidFill>
                <a:effectLst/>
                <a:highlight>
                  <a:srgbClr val="FFFFFF"/>
                </a:highlight>
                <a:latin typeface="adobe-garamond-pro"/>
              </a:rPr>
              <a:t>,</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err="1">
                <a:solidFill>
                  <a:srgbClr val="000000"/>
                </a:solidFill>
                <a:effectLst/>
                <a:highlight>
                  <a:srgbClr val="FFFFFF"/>
                </a:highlight>
                <a:latin typeface="adobe-garamond-pro"/>
              </a:rPr>
              <a:t>Tell</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that</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its</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sculptor</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well</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those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passions</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read</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err="1">
                <a:solidFill>
                  <a:srgbClr val="000000"/>
                </a:solidFill>
                <a:effectLst/>
                <a:highlight>
                  <a:srgbClr val="FFFFFF"/>
                </a:highlight>
                <a:latin typeface="adobe-garamond-pro"/>
              </a:rPr>
              <a:t>Which</a:t>
            </a:r>
            <a:r>
              <a:rPr lang="tr-TR" sz="3700" b="0" i="0" dirty="0">
                <a:solidFill>
                  <a:srgbClr val="000000"/>
                </a:solidFill>
                <a:effectLst/>
                <a:highlight>
                  <a:srgbClr val="FFFFFF"/>
                </a:highlight>
                <a:latin typeface="adobe-garamond-pro"/>
              </a:rPr>
              <a:t> yet </a:t>
            </a:r>
            <a:r>
              <a:rPr lang="tr-TR" sz="3700" b="0" i="0" dirty="0" err="1">
                <a:solidFill>
                  <a:srgbClr val="000000"/>
                </a:solidFill>
                <a:effectLst/>
                <a:highlight>
                  <a:srgbClr val="FFFFFF"/>
                </a:highlight>
                <a:latin typeface="adobe-garamond-pro"/>
              </a:rPr>
              <a:t>survive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stamped</a:t>
            </a:r>
            <a:r>
              <a:rPr lang="tr-TR" sz="3700" b="0" i="0" dirty="0">
                <a:solidFill>
                  <a:srgbClr val="000000"/>
                </a:solidFill>
                <a:effectLst/>
                <a:highlight>
                  <a:srgbClr val="FFFFFF"/>
                </a:highlight>
                <a:latin typeface="adobe-garamond-pro"/>
              </a:rPr>
              <a:t> on </a:t>
            </a:r>
            <a:r>
              <a:rPr lang="tr-TR" sz="3700" b="0" i="0" dirty="0" err="1">
                <a:solidFill>
                  <a:srgbClr val="000000"/>
                </a:solidFill>
                <a:effectLst/>
                <a:highlight>
                  <a:srgbClr val="FFFFFF"/>
                </a:highlight>
                <a:latin typeface="adobe-garamond-pro"/>
              </a:rPr>
              <a:t>these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lifeless</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things</a:t>
            </a:r>
            <a:r>
              <a:rPr lang="tr-TR" sz="3700" b="0" i="0" dirty="0">
                <a:solidFill>
                  <a:srgbClr val="000000"/>
                </a:solidFill>
                <a:effectLst/>
                <a:highlight>
                  <a:srgbClr val="FFFFFF"/>
                </a:highlight>
                <a:latin typeface="adobe-garamond-pro"/>
              </a:rPr>
              <a:t>,</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err="1">
                <a:solidFill>
                  <a:srgbClr val="000000"/>
                </a:solidFill>
                <a:effectLst/>
                <a:highlight>
                  <a:srgbClr val="FFFFFF"/>
                </a:highlight>
                <a:latin typeface="adobe-garamond-pro"/>
              </a:rPr>
              <a:t>The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hand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that</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mocked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them</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and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the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heart</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that</a:t>
            </a:r>
            <a:r>
              <a:rPr lang="tr-TR" sz="3700" b="0" i="0" dirty="0">
                <a:solidFill>
                  <a:srgbClr val="000000"/>
                </a:solidFill>
                <a:effectLst/>
                <a:highlight>
                  <a:srgbClr val="FFFFFF"/>
                </a:highlight>
                <a:latin typeface="adobe-garamond-pro"/>
              </a:rPr>
              <a:t> fed;</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err="1">
                <a:solidFill>
                  <a:srgbClr val="000000"/>
                </a:solidFill>
                <a:effectLst/>
                <a:highlight>
                  <a:srgbClr val="FFFFFF"/>
                </a:highlight>
                <a:latin typeface="adobe-garamond-pro"/>
              </a:rPr>
              <a:t>And</a:t>
            </a:r>
            <a:r>
              <a:rPr lang="tr-TR" sz="3700" b="0" i="0" dirty="0">
                <a:solidFill>
                  <a:srgbClr val="000000"/>
                </a:solidFill>
                <a:effectLst/>
                <a:highlight>
                  <a:srgbClr val="FFFFFF"/>
                </a:highlight>
                <a:latin typeface="adobe-garamond-pro"/>
              </a:rPr>
              <a:t> on </a:t>
            </a:r>
            <a:r>
              <a:rPr lang="tr-TR" sz="3700" b="0" i="0" dirty="0" err="1">
                <a:solidFill>
                  <a:srgbClr val="000000"/>
                </a:solidFill>
                <a:effectLst/>
                <a:highlight>
                  <a:srgbClr val="FFFFFF"/>
                </a:highlight>
                <a:latin typeface="adobe-garamond-pro"/>
              </a:rPr>
              <a:t>the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pedestal</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these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words</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appear</a:t>
            </a:r>
            <a:r>
              <a:rPr lang="tr-TR" sz="3700" b="0" i="0" dirty="0">
                <a:solidFill>
                  <a:srgbClr val="000000"/>
                </a:solidFill>
                <a:effectLst/>
                <a:highlight>
                  <a:srgbClr val="FFFFFF"/>
                </a:highlight>
                <a:latin typeface="adobe-garamond-pro"/>
              </a:rPr>
              <a:t>:</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a:solidFill>
                  <a:srgbClr val="000000"/>
                </a:solidFill>
                <a:effectLst/>
                <a:highlight>
                  <a:srgbClr val="FFFFFF"/>
                </a:highlight>
                <a:latin typeface="adobe-garamond-pro"/>
              </a:rPr>
              <a:t>My name is </a:t>
            </a:r>
            <a:r>
              <a:rPr lang="tr-TR" sz="3700" b="0" i="0" dirty="0" err="1">
                <a:solidFill>
                  <a:srgbClr val="000000"/>
                </a:solidFill>
                <a:effectLst/>
                <a:highlight>
                  <a:srgbClr val="FFEE58"/>
                </a:highlight>
                <a:latin typeface="inherit"/>
              </a:rPr>
              <a:t>Ozymandias</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King</a:t>
            </a:r>
            <a:r>
              <a:rPr lang="tr-TR" sz="3700" b="0" i="0" dirty="0">
                <a:solidFill>
                  <a:srgbClr val="000000"/>
                </a:solidFill>
                <a:effectLst/>
                <a:highlight>
                  <a:srgbClr val="FFFFFF"/>
                </a:highlight>
                <a:latin typeface="adobe-garamond-pro"/>
              </a:rPr>
              <a:t> of Kings;</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err="1">
                <a:solidFill>
                  <a:srgbClr val="000000"/>
                </a:solidFill>
                <a:effectLst/>
                <a:highlight>
                  <a:srgbClr val="FFFFFF"/>
                </a:highlight>
                <a:latin typeface="adobe-garamond-pro"/>
              </a:rPr>
              <a:t>Look</a:t>
            </a:r>
            <a:r>
              <a:rPr lang="tr-TR" sz="3700" b="0" i="0" dirty="0">
                <a:solidFill>
                  <a:srgbClr val="000000"/>
                </a:solidFill>
                <a:effectLst/>
                <a:highlight>
                  <a:srgbClr val="FFFFFF"/>
                </a:highlight>
                <a:latin typeface="adobe-garamond-pro"/>
              </a:rPr>
              <a:t> on </a:t>
            </a:r>
            <a:r>
              <a:rPr lang="tr-TR" sz="3700" b="0" i="0" dirty="0" err="1">
                <a:solidFill>
                  <a:srgbClr val="000000"/>
                </a:solidFill>
                <a:effectLst/>
                <a:highlight>
                  <a:srgbClr val="FFFFFF"/>
                </a:highlight>
                <a:latin typeface="adobe-garamond-pro"/>
              </a:rPr>
              <a:t>my</a:t>
            </a:r>
            <a:r>
              <a:rPr lang="tr-TR" sz="3700" b="0" i="0" dirty="0">
                <a:solidFill>
                  <a:srgbClr val="000000"/>
                </a:solidFill>
                <a:effectLst/>
                <a:highlight>
                  <a:srgbClr val="FFFFFF"/>
                </a:highlight>
                <a:latin typeface="adobe-garamond-pro"/>
              </a:rPr>
              <a:t> Works, ye </a:t>
            </a:r>
            <a:r>
              <a:rPr lang="tr-TR" sz="3700" b="0" i="0" dirty="0" err="1">
                <a:solidFill>
                  <a:srgbClr val="000000"/>
                </a:solidFill>
                <a:effectLst/>
                <a:highlight>
                  <a:srgbClr val="FFFFFF"/>
                </a:highlight>
                <a:latin typeface="adobe-garamond-pro"/>
              </a:rPr>
              <a:t>Mighty</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and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despair</a:t>
            </a:r>
            <a:r>
              <a:rPr lang="tr-TR" sz="3700" b="0" i="0" dirty="0">
                <a:solidFill>
                  <a:srgbClr val="000000"/>
                </a:solidFill>
                <a:effectLst/>
                <a:highlight>
                  <a:srgbClr val="FFFFFF"/>
                </a:highlight>
                <a:latin typeface="adobe-garamond-pro"/>
              </a:rPr>
              <a:t>!</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err="1">
                <a:solidFill>
                  <a:srgbClr val="000000"/>
                </a:solidFill>
                <a:effectLst/>
                <a:highlight>
                  <a:srgbClr val="FFFFFF"/>
                </a:highlight>
                <a:latin typeface="adobe-garamond-pro"/>
              </a:rPr>
              <a:t>Nothing</a:t>
            </a:r>
            <a:r>
              <a:rPr lang="tr-TR" sz="3700" b="0" i="0" dirty="0">
                <a:solidFill>
                  <a:srgbClr val="000000"/>
                </a:solidFill>
                <a:effectLst/>
                <a:highlight>
                  <a:srgbClr val="FFFFFF"/>
                </a:highlight>
                <a:latin typeface="adobe-garamond-pro"/>
              </a:rPr>
              <a:t> beside </a:t>
            </a:r>
            <a:r>
              <a:rPr lang="tr-TR" sz="3700" b="0" i="0" dirty="0" err="1">
                <a:solidFill>
                  <a:srgbClr val="000000"/>
                </a:solidFill>
                <a:effectLst/>
                <a:highlight>
                  <a:srgbClr val="FFFFFF"/>
                </a:highlight>
                <a:latin typeface="adobe-garamond-pro"/>
              </a:rPr>
              <a:t>remains</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Round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the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decay</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a:solidFill>
                  <a:srgbClr val="000000"/>
                </a:solidFill>
                <a:effectLst/>
                <a:highlight>
                  <a:srgbClr val="FFFFFF"/>
                </a:highlight>
                <a:latin typeface="adobe-garamond-pro"/>
              </a:rPr>
              <a:t>Of </a:t>
            </a:r>
            <a:r>
              <a:rPr lang="tr-TR" sz="3700" b="0" i="0" dirty="0" err="1">
                <a:solidFill>
                  <a:srgbClr val="000000"/>
                </a:solidFill>
                <a:effectLst/>
                <a:highlight>
                  <a:srgbClr val="FFFFFF"/>
                </a:highlight>
                <a:latin typeface="adobe-garamond-pro"/>
              </a:rPr>
              <a:t>that</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colossal</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Wreck</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boundless</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and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bare</a:t>
            </a:r>
            <a:br>
              <a:rPr lang="tr-TR" sz="3700" b="0" i="0" dirty="0">
                <a:solidFill>
                  <a:srgbClr val="000000"/>
                </a:solidFill>
                <a:effectLst/>
                <a:highlight>
                  <a:srgbClr val="FFFFFF"/>
                </a:highlight>
                <a:latin typeface="adobe-garamond-pro"/>
              </a:rPr>
            </a:br>
            <a:endParaRPr lang="tr-TR" sz="3700" b="0" i="0" dirty="0">
              <a:solidFill>
                <a:srgbClr val="000000"/>
              </a:solidFill>
              <a:effectLst/>
              <a:highlight>
                <a:srgbClr val="FFFFFF"/>
              </a:highlight>
              <a:latin typeface="adobe-garamond-pro"/>
            </a:endParaRPr>
          </a:p>
          <a:p>
            <a:pPr marL="0" indent="0" algn="ctr" fontAlgn="base">
              <a:buNone/>
            </a:pPr>
            <a:r>
              <a:rPr lang="tr-TR" sz="3700" b="0" i="0" dirty="0" err="1">
                <a:solidFill>
                  <a:srgbClr val="000000"/>
                </a:solidFill>
                <a:effectLst/>
                <a:highlight>
                  <a:srgbClr val="FFFFFF"/>
                </a:highlight>
                <a:latin typeface="adobe-garamond-pro"/>
              </a:rPr>
              <a:t>The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lone</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and</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level</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sands</a:t>
            </a:r>
            <a:r>
              <a:rPr lang="tr-TR" sz="3700" b="0" i="0" dirty="0">
                <a:solidFill>
                  <a:srgbClr val="000000"/>
                </a:solidFill>
                <a:effectLst/>
                <a:highlight>
                  <a:srgbClr val="FFFFFF"/>
                </a:highlight>
                <a:latin typeface="adobe-garamond-pro"/>
              </a:rPr>
              <a:t> </a:t>
            </a:r>
            <a:r>
              <a:rPr lang="tr-TR" sz="3700" b="0" i="0" dirty="0" err="1">
                <a:solidFill>
                  <a:srgbClr val="000000"/>
                </a:solidFill>
                <a:effectLst/>
                <a:highlight>
                  <a:srgbClr val="FFFFFF"/>
                </a:highlight>
                <a:latin typeface="adobe-garamond-pro"/>
              </a:rPr>
              <a:t>stretch</a:t>
            </a:r>
            <a:r>
              <a:rPr lang="tr-TR" sz="3700" b="0" i="0" dirty="0">
                <a:solidFill>
                  <a:srgbClr val="000000"/>
                </a:solidFill>
                <a:effectLst/>
                <a:highlight>
                  <a:srgbClr val="FFFFFF"/>
                </a:highlight>
                <a:latin typeface="adobe-garamond-pro"/>
              </a:rPr>
              <a:t> far </a:t>
            </a:r>
            <a:r>
              <a:rPr lang="tr-TR" sz="3700" b="0" i="0" dirty="0" err="1">
                <a:solidFill>
                  <a:srgbClr val="000000"/>
                </a:solidFill>
                <a:effectLst/>
                <a:highlight>
                  <a:srgbClr val="FFFFFF"/>
                </a:highlight>
                <a:latin typeface="adobe-garamond-pro"/>
              </a:rPr>
              <a:t>away</a:t>
            </a:r>
            <a:r>
              <a:rPr lang="tr-TR" sz="3700" b="0" i="0" dirty="0">
                <a:solidFill>
                  <a:srgbClr val="000000"/>
                </a:solidFill>
                <a:effectLst/>
                <a:highlight>
                  <a:srgbClr val="FFFFFF"/>
                </a:highlight>
                <a:latin typeface="adobe-garamond-pro"/>
              </a:rPr>
              <a:t>.”</a:t>
            </a:r>
          </a:p>
          <a:p>
            <a:endParaRPr lang="tr-TR" dirty="0"/>
          </a:p>
        </p:txBody>
      </p:sp>
    </p:spTree>
    <p:extLst>
      <p:ext uri="{BB962C8B-B14F-4D97-AF65-F5344CB8AC3E}">
        <p14:creationId xmlns:p14="http://schemas.microsoft.com/office/powerpoint/2010/main" val="3737764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F15BB3-4DFA-67F5-AE8D-0B5F018A34BE}"/>
              </a:ext>
            </a:extLst>
          </p:cNvPr>
          <p:cNvSpPr>
            <a:spLocks noGrp="1"/>
          </p:cNvSpPr>
          <p:nvPr>
            <p:ph type="title"/>
          </p:nvPr>
        </p:nvSpPr>
        <p:spPr>
          <a:xfrm>
            <a:off x="0" y="-228600"/>
            <a:ext cx="8229600" cy="1143000"/>
          </a:xfrm>
        </p:spPr>
        <p:txBody>
          <a:bodyPr/>
          <a:lstStyle/>
          <a:p>
            <a:r>
              <a:rPr lang="tr-TR" dirty="0"/>
              <a:t>ODE TO THE WEST WIND</a:t>
            </a:r>
          </a:p>
        </p:txBody>
      </p:sp>
      <p:sp>
        <p:nvSpPr>
          <p:cNvPr id="3" name="İçerik Yer Tutucusu 2">
            <a:extLst>
              <a:ext uri="{FF2B5EF4-FFF2-40B4-BE49-F238E27FC236}">
                <a16:creationId xmlns:a16="http://schemas.microsoft.com/office/drawing/2014/main" id="{C17D0E3D-65CB-13F8-5506-11D84DC056CA}"/>
              </a:ext>
            </a:extLst>
          </p:cNvPr>
          <p:cNvSpPr>
            <a:spLocks noGrp="1"/>
          </p:cNvSpPr>
          <p:nvPr>
            <p:ph idx="1"/>
          </p:nvPr>
        </p:nvSpPr>
        <p:spPr>
          <a:xfrm>
            <a:off x="457200" y="457200"/>
            <a:ext cx="8229600" cy="4525963"/>
          </a:xfrm>
        </p:spPr>
        <p:txBody>
          <a:bodyPr>
            <a:normAutofit fontScale="25000" lnSpcReduction="20000"/>
          </a:bodyPr>
          <a:lstStyle/>
          <a:p>
            <a:pPr marL="0" indent="0" algn="l" fontAlgn="base">
              <a:buNone/>
            </a:pPr>
            <a:endParaRPr lang="tr-TR" sz="6400" b="0" i="0" dirty="0">
              <a:solidFill>
                <a:srgbClr val="000000"/>
              </a:solidFill>
              <a:effectLst/>
              <a:highlight>
                <a:srgbClr val="FFFFFF"/>
              </a:highlight>
              <a:latin typeface="+mj-lt"/>
            </a:endParaRPr>
          </a:p>
          <a:p>
            <a:pPr marL="0" indent="0" fontAlgn="base">
              <a:buNone/>
            </a:pPr>
            <a:r>
              <a:rPr lang="tr-TR" sz="6400" b="0" i="0" dirty="0">
                <a:solidFill>
                  <a:srgbClr val="000000"/>
                </a:solidFill>
                <a:effectLst/>
                <a:highlight>
                  <a:srgbClr val="FFFFFF"/>
                </a:highlight>
                <a:latin typeface="+mj-lt"/>
              </a:rPr>
              <a:t>O </a:t>
            </a:r>
            <a:r>
              <a:rPr lang="tr-TR" sz="6400" b="0" i="0" dirty="0" err="1">
                <a:solidFill>
                  <a:srgbClr val="000000"/>
                </a:solidFill>
                <a:effectLst/>
                <a:highlight>
                  <a:srgbClr val="FFFFFF"/>
                </a:highlight>
                <a:latin typeface="+mj-lt"/>
              </a:rPr>
              <a:t>wild</a:t>
            </a:r>
            <a:r>
              <a:rPr lang="tr-TR" sz="6400" b="0" i="0" dirty="0">
                <a:solidFill>
                  <a:srgbClr val="000000"/>
                </a:solidFill>
                <a:effectLst/>
                <a:highlight>
                  <a:srgbClr val="FFFFFF"/>
                </a:highlight>
                <a:latin typeface="+mj-lt"/>
              </a:rPr>
              <a:t> West </a:t>
            </a:r>
            <a:r>
              <a:rPr lang="tr-TR" sz="6400" b="0" i="0" dirty="0" err="1">
                <a:solidFill>
                  <a:srgbClr val="000000"/>
                </a:solidFill>
                <a:effectLst/>
                <a:highlight>
                  <a:srgbClr val="FFFFFF"/>
                </a:highlight>
                <a:latin typeface="+mj-lt"/>
              </a:rPr>
              <a:t>Wind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thou</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breath</a:t>
            </a:r>
            <a:r>
              <a:rPr lang="tr-TR" sz="6400" b="0" i="0" dirty="0">
                <a:solidFill>
                  <a:srgbClr val="000000"/>
                </a:solidFill>
                <a:effectLst/>
                <a:highlight>
                  <a:srgbClr val="FFFFFF"/>
                </a:highlight>
                <a:latin typeface="+mj-lt"/>
              </a:rPr>
              <a:t> of </a:t>
            </a:r>
            <a:r>
              <a:rPr lang="tr-TR" sz="6400" b="0" i="0" dirty="0" err="1">
                <a:solidFill>
                  <a:srgbClr val="000000"/>
                </a:solidFill>
                <a:effectLst/>
                <a:highlight>
                  <a:srgbClr val="FFFFFF"/>
                </a:highlight>
                <a:latin typeface="+mj-lt"/>
              </a:rPr>
              <a:t>Autumn's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being</a:t>
            </a:r>
            <a:r>
              <a:rPr lang="tr-TR" sz="6400" b="0" i="0" dirty="0">
                <a:solidFill>
                  <a:srgbClr val="000000"/>
                </a:solidFill>
                <a:effectLst/>
                <a:highlight>
                  <a:srgbClr val="FFFFFF"/>
                </a:highlight>
                <a:latin typeface="+mj-lt"/>
              </a:rPr>
              <a:t>,</a:t>
            </a: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fontAlgn="base">
              <a:buNone/>
            </a:pPr>
            <a:r>
              <a:rPr lang="tr-TR" sz="6400" b="0" i="0" dirty="0" err="1">
                <a:solidFill>
                  <a:srgbClr val="000000"/>
                </a:solidFill>
                <a:effectLst/>
                <a:highlight>
                  <a:srgbClr val="FFFFFF"/>
                </a:highlight>
                <a:latin typeface="+mj-lt"/>
              </a:rPr>
              <a:t>Thou</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from</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whose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unseen</a:t>
            </a:r>
            <a:r>
              <a:rPr lang="tr-TR" sz="6400" b="0" i="0" dirty="0">
                <a:solidFill>
                  <a:srgbClr val="000000"/>
                </a:solidFill>
                <a:effectLst/>
                <a:highlight>
                  <a:srgbClr val="FFFFFF"/>
                </a:highlight>
                <a:latin typeface="+mj-lt"/>
              </a:rPr>
              <a:t> presence </a:t>
            </a:r>
            <a:r>
              <a:rPr lang="tr-TR" sz="6400" b="0" i="0" dirty="0" err="1">
                <a:solidFill>
                  <a:srgbClr val="000000"/>
                </a:solidFill>
                <a:effectLst/>
                <a:highlight>
                  <a:srgbClr val="FFFFFF"/>
                </a:highlight>
                <a:latin typeface="+mj-lt"/>
              </a:rPr>
              <a:t>the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leaves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dead</a:t>
            </a: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fontAlgn="base">
              <a:buNone/>
            </a:pPr>
            <a:r>
              <a:rPr lang="tr-TR" sz="6400" b="0" i="0" dirty="0" err="1">
                <a:solidFill>
                  <a:srgbClr val="000000"/>
                </a:solidFill>
                <a:effectLst/>
                <a:highlight>
                  <a:srgbClr val="FFFFFF"/>
                </a:highlight>
                <a:latin typeface="+mj-lt"/>
              </a:rPr>
              <a:t>Are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driven</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like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ghosts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from</a:t>
            </a:r>
            <a:r>
              <a:rPr lang="tr-TR" sz="6400" b="0" i="0" dirty="0">
                <a:solidFill>
                  <a:srgbClr val="000000"/>
                </a:solidFill>
                <a:effectLst/>
                <a:highlight>
                  <a:srgbClr val="FFFFFF"/>
                </a:highlight>
                <a:latin typeface="+mj-lt"/>
              </a:rPr>
              <a:t> an </a:t>
            </a:r>
            <a:r>
              <a:rPr lang="tr-TR" sz="6400" b="0" i="0" dirty="0" err="1">
                <a:solidFill>
                  <a:srgbClr val="000000"/>
                </a:solidFill>
                <a:effectLst/>
                <a:highlight>
                  <a:srgbClr val="FFFFFF"/>
                </a:highlight>
                <a:latin typeface="+mj-lt"/>
              </a:rPr>
              <a:t>enchanter</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fleeing</a:t>
            </a:r>
            <a:r>
              <a:rPr lang="tr-TR" sz="6400" b="0" i="0" dirty="0">
                <a:solidFill>
                  <a:srgbClr val="000000"/>
                </a:solidFill>
                <a:effectLst/>
                <a:highlight>
                  <a:srgbClr val="FFFFFF"/>
                </a:highlight>
                <a:latin typeface="+mj-lt"/>
              </a:rPr>
              <a:t>,</a:t>
            </a: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400050" lvl="1" indent="0" fontAlgn="base">
              <a:buNone/>
            </a:pPr>
            <a:r>
              <a:rPr lang="tr-TR" sz="6000" b="0" i="0" dirty="0" err="1">
                <a:solidFill>
                  <a:srgbClr val="000000"/>
                </a:solidFill>
                <a:effectLst/>
                <a:highlight>
                  <a:srgbClr val="FFFFFF"/>
                </a:highlight>
                <a:latin typeface="+mj-lt"/>
              </a:rPr>
              <a:t>Yellow</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and</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black</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and</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pale</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and</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hectic</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red</a:t>
            </a:r>
            <a:r>
              <a:rPr lang="tr-TR" sz="6000" b="0" i="0" dirty="0">
                <a:solidFill>
                  <a:srgbClr val="000000"/>
                </a:solidFill>
                <a:effectLst/>
                <a:highlight>
                  <a:srgbClr val="FFFFFF"/>
                </a:highlight>
                <a:latin typeface="+mj-lt"/>
              </a:rPr>
              <a:t>,</a:t>
            </a:r>
            <a:br>
              <a:rPr lang="tr-TR" sz="6000" b="0" i="0" dirty="0">
                <a:solidFill>
                  <a:srgbClr val="000000"/>
                </a:solidFill>
                <a:effectLst/>
                <a:highlight>
                  <a:srgbClr val="FFFFFF"/>
                </a:highlight>
                <a:latin typeface="+mj-lt"/>
              </a:rPr>
            </a:br>
            <a:endParaRPr lang="tr-TR" sz="6000" b="0" i="0" dirty="0">
              <a:solidFill>
                <a:srgbClr val="000000"/>
              </a:solidFill>
              <a:effectLst/>
              <a:highlight>
                <a:srgbClr val="FFFFFF"/>
              </a:highlight>
              <a:latin typeface="+mj-lt"/>
            </a:endParaRPr>
          </a:p>
          <a:p>
            <a:pPr marL="400050" lvl="1" indent="0" fontAlgn="base">
              <a:buNone/>
            </a:pPr>
            <a:r>
              <a:rPr lang="tr-TR" sz="6000" b="0" i="0" dirty="0" err="1">
                <a:solidFill>
                  <a:srgbClr val="000000"/>
                </a:solidFill>
                <a:effectLst/>
                <a:highlight>
                  <a:srgbClr val="FFFFFF"/>
                </a:highlight>
                <a:latin typeface="+mj-lt"/>
              </a:rPr>
              <a:t>Pestilence-stricken</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multitudes</a:t>
            </a:r>
            <a:r>
              <a:rPr lang="tr-TR" sz="6000" b="0" i="0" dirty="0">
                <a:solidFill>
                  <a:srgbClr val="000000"/>
                </a:solidFill>
                <a:effectLst/>
                <a:highlight>
                  <a:srgbClr val="FFFFFF"/>
                </a:highlight>
                <a:latin typeface="+mj-lt"/>
              </a:rPr>
              <a:t>: O </a:t>
            </a:r>
            <a:r>
              <a:rPr lang="tr-TR" sz="6000" b="0" i="0" dirty="0" err="1">
                <a:solidFill>
                  <a:srgbClr val="000000"/>
                </a:solidFill>
                <a:effectLst/>
                <a:highlight>
                  <a:srgbClr val="FFFFFF"/>
                </a:highlight>
                <a:latin typeface="+mj-lt"/>
              </a:rPr>
              <a:t>thou</a:t>
            </a:r>
            <a:r>
              <a:rPr lang="tr-TR" sz="6000" b="0" i="0" dirty="0">
                <a:solidFill>
                  <a:srgbClr val="000000"/>
                </a:solidFill>
                <a:effectLst/>
                <a:highlight>
                  <a:srgbClr val="FFFFFF"/>
                </a:highlight>
                <a:latin typeface="+mj-lt"/>
              </a:rPr>
              <a:t>,</a:t>
            </a:r>
            <a:br>
              <a:rPr lang="tr-TR" sz="6000" b="0" i="0" dirty="0">
                <a:solidFill>
                  <a:srgbClr val="000000"/>
                </a:solidFill>
                <a:effectLst/>
                <a:highlight>
                  <a:srgbClr val="FFFFFF"/>
                </a:highlight>
                <a:latin typeface="+mj-lt"/>
              </a:rPr>
            </a:br>
            <a:endParaRPr lang="tr-TR" sz="6000" b="0" i="0" dirty="0">
              <a:solidFill>
                <a:srgbClr val="000000"/>
              </a:solidFill>
              <a:effectLst/>
              <a:highlight>
                <a:srgbClr val="FFFFFF"/>
              </a:highlight>
              <a:latin typeface="+mj-lt"/>
            </a:endParaRPr>
          </a:p>
          <a:p>
            <a:pPr marL="400050" lvl="1" indent="0" fontAlgn="base">
              <a:buNone/>
            </a:pPr>
            <a:r>
              <a:rPr lang="tr-TR" sz="6000" b="0" i="0" dirty="0" err="1">
                <a:solidFill>
                  <a:srgbClr val="000000"/>
                </a:solidFill>
                <a:effectLst/>
                <a:highlight>
                  <a:srgbClr val="FFFFFF"/>
                </a:highlight>
                <a:latin typeface="+mj-lt"/>
              </a:rPr>
              <a:t>Who</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chariotest</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to</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their</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dark</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wintry</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bed</a:t>
            </a:r>
            <a:br>
              <a:rPr lang="tr-TR" sz="60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fontAlgn="base">
              <a:buNone/>
            </a:pPr>
            <a:r>
              <a:rPr lang="tr-TR" sz="6400" b="0" i="0" dirty="0" err="1">
                <a:solidFill>
                  <a:srgbClr val="000000"/>
                </a:solidFill>
                <a:effectLst/>
                <a:highlight>
                  <a:srgbClr val="FFFFFF"/>
                </a:highlight>
                <a:latin typeface="+mj-lt"/>
              </a:rPr>
              <a:t>The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winged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seeds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where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they</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lie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cold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and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low</a:t>
            </a:r>
            <a:r>
              <a:rPr lang="tr-TR" sz="6400" b="0" i="0" dirty="0">
                <a:solidFill>
                  <a:srgbClr val="000000"/>
                </a:solidFill>
                <a:effectLst/>
                <a:highlight>
                  <a:srgbClr val="FFFFFF"/>
                </a:highlight>
                <a:latin typeface="+mj-lt"/>
              </a:rPr>
              <a:t>,</a:t>
            </a: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fontAlgn="base">
              <a:buNone/>
            </a:pPr>
            <a:r>
              <a:rPr lang="tr-TR" sz="6400" b="0" i="0" dirty="0" err="1">
                <a:solidFill>
                  <a:srgbClr val="000000"/>
                </a:solidFill>
                <a:effectLst/>
                <a:highlight>
                  <a:srgbClr val="FFFFFF"/>
                </a:highlight>
                <a:latin typeface="+mj-lt"/>
              </a:rPr>
              <a:t>Each</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like</a:t>
            </a:r>
            <a:r>
              <a:rPr lang="tr-TR" sz="6400" b="0" i="0" dirty="0">
                <a:solidFill>
                  <a:srgbClr val="000000"/>
                </a:solidFill>
                <a:effectLst/>
                <a:highlight>
                  <a:srgbClr val="FFFFFF"/>
                </a:highlight>
                <a:latin typeface="+mj-lt"/>
              </a:rPr>
              <a:t> a </a:t>
            </a:r>
            <a:r>
              <a:rPr lang="tr-TR" sz="6400" b="0" i="0" dirty="0" err="1">
                <a:solidFill>
                  <a:srgbClr val="000000"/>
                </a:solidFill>
                <a:effectLst/>
                <a:highlight>
                  <a:srgbClr val="FFFFFF"/>
                </a:highlight>
                <a:latin typeface="+mj-lt"/>
              </a:rPr>
              <a:t>corpse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within</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its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grave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until</a:t>
            </a: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fontAlgn="base">
              <a:buNone/>
            </a:pPr>
            <a:r>
              <a:rPr lang="tr-TR" sz="6400" b="0" i="0" dirty="0" err="1">
                <a:solidFill>
                  <a:srgbClr val="000000"/>
                </a:solidFill>
                <a:effectLst/>
                <a:highlight>
                  <a:srgbClr val="FFFFFF"/>
                </a:highlight>
                <a:latin typeface="+mj-lt"/>
              </a:rPr>
              <a:t>Thine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azure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sister</a:t>
            </a:r>
            <a:r>
              <a:rPr lang="tr-TR" sz="6400" b="0" i="0" dirty="0">
                <a:solidFill>
                  <a:srgbClr val="000000"/>
                </a:solidFill>
                <a:effectLst/>
                <a:highlight>
                  <a:srgbClr val="FFFFFF"/>
                </a:highlight>
                <a:latin typeface="+mj-lt"/>
              </a:rPr>
              <a:t> of </a:t>
            </a:r>
            <a:r>
              <a:rPr lang="tr-TR" sz="6400" b="0" i="0" dirty="0" err="1">
                <a:solidFill>
                  <a:srgbClr val="000000"/>
                </a:solidFill>
                <a:effectLst/>
                <a:highlight>
                  <a:srgbClr val="FFFFFF"/>
                </a:highlight>
                <a:latin typeface="+mj-lt"/>
              </a:rPr>
              <a:t>the</a:t>
            </a:r>
            <a:r>
              <a:rPr lang="tr-TR" sz="6400" b="0" i="0" dirty="0">
                <a:solidFill>
                  <a:srgbClr val="000000"/>
                </a:solidFill>
                <a:effectLst/>
                <a:highlight>
                  <a:srgbClr val="FFFFFF"/>
                </a:highlight>
                <a:latin typeface="+mj-lt"/>
              </a:rPr>
              <a:t> Spring </a:t>
            </a:r>
            <a:r>
              <a:rPr lang="tr-TR" sz="6400" b="0" i="0" dirty="0" err="1">
                <a:solidFill>
                  <a:srgbClr val="000000"/>
                </a:solidFill>
                <a:effectLst/>
                <a:highlight>
                  <a:srgbClr val="FFFFFF"/>
                </a:highlight>
                <a:latin typeface="+mj-lt"/>
              </a:rPr>
              <a:t>shall</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blow</a:t>
            </a: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400050" lvl="1" indent="0" fontAlgn="base">
              <a:buNone/>
            </a:pPr>
            <a:r>
              <a:rPr lang="tr-TR" sz="6000" b="0" i="0" dirty="0">
                <a:solidFill>
                  <a:srgbClr val="000000"/>
                </a:solidFill>
                <a:effectLst/>
                <a:highlight>
                  <a:srgbClr val="FFFFFF"/>
                </a:highlight>
                <a:latin typeface="+mj-lt"/>
              </a:rPr>
              <a:t>Her </a:t>
            </a:r>
            <a:r>
              <a:rPr lang="tr-TR" sz="6000" b="0" i="0" dirty="0" err="1">
                <a:solidFill>
                  <a:srgbClr val="000000"/>
                </a:solidFill>
                <a:effectLst/>
                <a:highlight>
                  <a:srgbClr val="FFFFFF"/>
                </a:highlight>
                <a:latin typeface="+mj-lt"/>
              </a:rPr>
              <a:t>clarion</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o'er</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the</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dreaming</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earth</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and</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fill</a:t>
            </a:r>
            <a:br>
              <a:rPr lang="tr-TR" sz="6000" b="0" i="0" dirty="0">
                <a:solidFill>
                  <a:srgbClr val="000000"/>
                </a:solidFill>
                <a:effectLst/>
                <a:highlight>
                  <a:srgbClr val="FFFFFF"/>
                </a:highlight>
                <a:latin typeface="+mj-lt"/>
              </a:rPr>
            </a:br>
            <a:endParaRPr lang="tr-TR" sz="6000" b="0" i="0" dirty="0">
              <a:solidFill>
                <a:srgbClr val="000000"/>
              </a:solidFill>
              <a:effectLst/>
              <a:highlight>
                <a:srgbClr val="FFFFFF"/>
              </a:highlight>
              <a:latin typeface="+mj-lt"/>
            </a:endParaRPr>
          </a:p>
          <a:p>
            <a:pPr marL="400050" lvl="1" indent="0" fontAlgn="base">
              <a:buNone/>
            </a:pPr>
            <a:r>
              <a:rPr lang="tr-TR" sz="6000" b="0" i="0" dirty="0">
                <a:solidFill>
                  <a:srgbClr val="000000"/>
                </a:solidFill>
                <a:effectLst/>
                <a:highlight>
                  <a:srgbClr val="FFFFFF"/>
                </a:highlight>
                <a:latin typeface="+mj-lt"/>
              </a:rPr>
              <a:t>(</a:t>
            </a:r>
            <a:r>
              <a:rPr lang="tr-TR" sz="6000" b="0" i="0" dirty="0" err="1">
                <a:solidFill>
                  <a:srgbClr val="000000"/>
                </a:solidFill>
                <a:effectLst/>
                <a:highlight>
                  <a:srgbClr val="FFFFFF"/>
                </a:highlight>
                <a:latin typeface="+mj-lt"/>
              </a:rPr>
              <a:t>Driving</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sweet</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buds</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like</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flocks</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to</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feed</a:t>
            </a:r>
            <a:r>
              <a:rPr lang="tr-TR" sz="6000" b="0" i="0" dirty="0">
                <a:solidFill>
                  <a:srgbClr val="000000"/>
                </a:solidFill>
                <a:effectLst/>
                <a:highlight>
                  <a:srgbClr val="FFFFFF"/>
                </a:highlight>
                <a:latin typeface="+mj-lt"/>
              </a:rPr>
              <a:t> in </a:t>
            </a:r>
            <a:r>
              <a:rPr lang="tr-TR" sz="6000" b="0" i="0" dirty="0" err="1">
                <a:solidFill>
                  <a:srgbClr val="000000"/>
                </a:solidFill>
                <a:effectLst/>
                <a:highlight>
                  <a:srgbClr val="FFFFFF"/>
                </a:highlight>
                <a:latin typeface="+mj-lt"/>
              </a:rPr>
              <a:t>air</a:t>
            </a:r>
            <a:r>
              <a:rPr lang="tr-TR" sz="6000" b="0" i="0" dirty="0">
                <a:solidFill>
                  <a:srgbClr val="000000"/>
                </a:solidFill>
                <a:effectLst/>
                <a:highlight>
                  <a:srgbClr val="FFFFFF"/>
                </a:highlight>
                <a:latin typeface="+mj-lt"/>
              </a:rPr>
              <a:t>)</a:t>
            </a:r>
            <a:br>
              <a:rPr lang="tr-TR" sz="6000" b="0" i="0" dirty="0">
                <a:solidFill>
                  <a:srgbClr val="000000"/>
                </a:solidFill>
                <a:effectLst/>
                <a:highlight>
                  <a:srgbClr val="FFFFFF"/>
                </a:highlight>
                <a:latin typeface="+mj-lt"/>
              </a:rPr>
            </a:br>
            <a:endParaRPr lang="tr-TR" sz="6000" b="0" i="0" dirty="0">
              <a:solidFill>
                <a:srgbClr val="000000"/>
              </a:solidFill>
              <a:effectLst/>
              <a:highlight>
                <a:srgbClr val="FFFFFF"/>
              </a:highlight>
              <a:latin typeface="+mj-lt"/>
            </a:endParaRPr>
          </a:p>
          <a:p>
            <a:pPr marL="400050" lvl="1" indent="0" fontAlgn="base">
              <a:buNone/>
            </a:pPr>
            <a:r>
              <a:rPr lang="tr-TR" sz="6000" b="0" i="0" dirty="0" err="1">
                <a:solidFill>
                  <a:srgbClr val="000000"/>
                </a:solidFill>
                <a:effectLst/>
                <a:highlight>
                  <a:srgbClr val="FFFFFF"/>
                </a:highlight>
                <a:latin typeface="+mj-lt"/>
              </a:rPr>
              <a:t>With</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living</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hues</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and</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odours</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plain</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and</a:t>
            </a:r>
            <a:r>
              <a:rPr lang="tr-TR" sz="6000" b="0" i="0" dirty="0">
                <a:solidFill>
                  <a:srgbClr val="000000"/>
                </a:solidFill>
                <a:effectLst/>
                <a:highlight>
                  <a:srgbClr val="FFFFFF"/>
                </a:highlight>
                <a:latin typeface="+mj-lt"/>
              </a:rPr>
              <a:t> </a:t>
            </a:r>
            <a:r>
              <a:rPr lang="tr-TR" sz="6000" b="0" i="0" dirty="0" err="1">
                <a:solidFill>
                  <a:srgbClr val="000000"/>
                </a:solidFill>
                <a:effectLst/>
                <a:highlight>
                  <a:srgbClr val="FFFFFF"/>
                </a:highlight>
                <a:latin typeface="+mj-lt"/>
              </a:rPr>
              <a:t>hill</a:t>
            </a:r>
            <a:r>
              <a:rPr lang="tr-TR" sz="6000" b="0" i="0" dirty="0">
                <a:solidFill>
                  <a:srgbClr val="000000"/>
                </a:solidFill>
                <a:effectLst/>
                <a:highlight>
                  <a:srgbClr val="FFFFFF"/>
                </a:highlight>
                <a:latin typeface="+mj-lt"/>
              </a:rPr>
              <a:t>:</a:t>
            </a:r>
            <a:br>
              <a:rPr lang="tr-TR" sz="60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fontAlgn="base">
              <a:buNone/>
            </a:pPr>
            <a:r>
              <a:rPr lang="tr-TR" sz="6400" b="0" i="0" dirty="0">
                <a:solidFill>
                  <a:srgbClr val="000000"/>
                </a:solidFill>
                <a:effectLst/>
                <a:highlight>
                  <a:srgbClr val="FFFFFF"/>
                </a:highlight>
                <a:latin typeface="+mj-lt"/>
              </a:rPr>
              <a:t>Wild </a:t>
            </a:r>
            <a:r>
              <a:rPr lang="tr-TR" sz="6400" b="0" i="0" dirty="0" err="1">
                <a:solidFill>
                  <a:srgbClr val="000000"/>
                </a:solidFill>
                <a:effectLst/>
                <a:highlight>
                  <a:srgbClr val="FFFFFF"/>
                </a:highlight>
                <a:latin typeface="+mj-lt"/>
              </a:rPr>
              <a:t>Spirit</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which</a:t>
            </a:r>
            <a:r>
              <a:rPr lang="tr-TR" sz="6400" b="0" i="0" dirty="0">
                <a:solidFill>
                  <a:srgbClr val="000000"/>
                </a:solidFill>
                <a:effectLst/>
                <a:highlight>
                  <a:srgbClr val="FFFFFF"/>
                </a:highlight>
                <a:latin typeface="+mj-lt"/>
              </a:rPr>
              <a:t> art </a:t>
            </a:r>
            <a:r>
              <a:rPr lang="tr-TR" sz="6400" b="0" i="0" dirty="0" err="1">
                <a:solidFill>
                  <a:srgbClr val="000000"/>
                </a:solidFill>
                <a:effectLst/>
                <a:highlight>
                  <a:srgbClr val="FFFFFF"/>
                </a:highlight>
                <a:latin typeface="+mj-lt"/>
              </a:rPr>
              <a:t>moving</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everywhere</a:t>
            </a:r>
            <a:r>
              <a:rPr lang="tr-TR" sz="6400" b="0" i="0" dirty="0">
                <a:solidFill>
                  <a:srgbClr val="000000"/>
                </a:solidFill>
                <a:effectLst/>
                <a:highlight>
                  <a:srgbClr val="FFFFFF"/>
                </a:highlight>
                <a:latin typeface="+mj-lt"/>
              </a:rPr>
              <a:t>;</a:t>
            </a: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fontAlgn="base">
              <a:buNone/>
            </a:pPr>
            <a:r>
              <a:rPr lang="tr-TR" sz="6400" b="0" i="0" dirty="0">
                <a:solidFill>
                  <a:srgbClr val="000000"/>
                </a:solidFill>
                <a:effectLst/>
                <a:highlight>
                  <a:srgbClr val="FFFFFF"/>
                </a:highlight>
                <a:latin typeface="+mj-lt"/>
              </a:rPr>
              <a:t>Destroyer </a:t>
            </a:r>
            <a:r>
              <a:rPr lang="tr-TR" sz="6400" b="0" i="0" dirty="0" err="1">
                <a:solidFill>
                  <a:srgbClr val="000000"/>
                </a:solidFill>
                <a:effectLst/>
                <a:highlight>
                  <a:srgbClr val="FFFFFF"/>
                </a:highlight>
                <a:latin typeface="+mj-lt"/>
              </a:rPr>
              <a:t>and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preserver</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hear</a:t>
            </a:r>
            <a:r>
              <a:rPr lang="tr-TR" sz="6400" b="0" i="0" dirty="0">
                <a:solidFill>
                  <a:srgbClr val="000000"/>
                </a:solidFill>
                <a:effectLst/>
                <a:highlight>
                  <a:srgbClr val="FFFFFF"/>
                </a:highlight>
                <a:latin typeface="+mj-lt"/>
              </a:rPr>
              <a:t>, oh </a:t>
            </a:r>
            <a:r>
              <a:rPr lang="tr-TR" sz="6400" b="0" i="0" dirty="0" err="1">
                <a:solidFill>
                  <a:srgbClr val="000000"/>
                </a:solidFill>
                <a:effectLst/>
                <a:highlight>
                  <a:srgbClr val="FFFFFF"/>
                </a:highlight>
                <a:latin typeface="+mj-lt"/>
              </a:rPr>
              <a:t>hear</a:t>
            </a:r>
            <a:r>
              <a:rPr lang="tr-TR" sz="6400" b="0" i="0" dirty="0">
                <a:solidFill>
                  <a:srgbClr val="000000"/>
                </a:solidFill>
                <a:effectLst/>
                <a:highlight>
                  <a:srgbClr val="FFFFFF"/>
                </a:highlight>
                <a:latin typeface="+mj-lt"/>
              </a:rPr>
              <a:t>!</a:t>
            </a:r>
          </a:p>
          <a:p>
            <a:endParaRPr lang="tr-TR" dirty="0"/>
          </a:p>
        </p:txBody>
      </p:sp>
    </p:spTree>
    <p:extLst>
      <p:ext uri="{BB962C8B-B14F-4D97-AF65-F5344CB8AC3E}">
        <p14:creationId xmlns:p14="http://schemas.microsoft.com/office/powerpoint/2010/main" val="1241645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775AFE2-3B30-E51E-563A-BC8B0F7190F9}"/>
              </a:ext>
            </a:extLst>
          </p:cNvPr>
          <p:cNvSpPr>
            <a:spLocks noGrp="1"/>
          </p:cNvSpPr>
          <p:nvPr>
            <p:ph idx="1"/>
          </p:nvPr>
        </p:nvSpPr>
        <p:spPr>
          <a:xfrm>
            <a:off x="685800" y="304800"/>
            <a:ext cx="8229600" cy="4525963"/>
          </a:xfrm>
        </p:spPr>
        <p:txBody>
          <a:bodyPr>
            <a:normAutofit fontScale="25000" lnSpcReduction="20000"/>
          </a:bodyPr>
          <a:lstStyle/>
          <a:p>
            <a:pPr marL="0" indent="0" algn="l" fontAlgn="base">
              <a:buNone/>
            </a:pPr>
            <a:r>
              <a:rPr lang="tr-TR" sz="7200" b="1" i="0" dirty="0">
                <a:solidFill>
                  <a:srgbClr val="000000"/>
                </a:solidFill>
                <a:effectLst/>
                <a:highlight>
                  <a:srgbClr val="FFFFFF"/>
                </a:highlight>
                <a:latin typeface="inherit"/>
              </a:rPr>
              <a:t>II</a:t>
            </a:r>
            <a:endParaRPr lang="tr-TR" sz="7200" b="0" i="0" dirty="0">
              <a:solidFill>
                <a:srgbClr val="000000"/>
              </a:solidFill>
              <a:effectLst/>
              <a:highlight>
                <a:srgbClr val="FFFFFF"/>
              </a:highlight>
              <a:latin typeface="adobe-garamond-pro"/>
            </a:endParaRPr>
          </a:p>
          <a:p>
            <a:pPr marL="0" indent="0" algn="l" fontAlgn="base">
              <a:lnSpc>
                <a:spcPct val="120000"/>
              </a:lnSpc>
              <a:buNone/>
            </a:pPr>
            <a:r>
              <a:rPr lang="tr-TR" sz="7200" b="0" i="0" dirty="0" err="1">
                <a:solidFill>
                  <a:srgbClr val="000000"/>
                </a:solidFill>
                <a:effectLst/>
                <a:highlight>
                  <a:srgbClr val="FFFFFF"/>
                </a:highlight>
                <a:latin typeface="adobe-garamond-pro"/>
              </a:rPr>
              <a:t>Thou</a:t>
            </a:r>
            <a:r>
              <a:rPr lang="tr-TR" sz="7200" b="0" i="0" dirty="0">
                <a:solidFill>
                  <a:srgbClr val="000000"/>
                </a:solidFill>
                <a:effectLst/>
                <a:highlight>
                  <a:srgbClr val="FFFFFF"/>
                </a:highlight>
                <a:latin typeface="adobe-garamond-pro"/>
              </a:rPr>
              <a:t> on </a:t>
            </a:r>
            <a:r>
              <a:rPr lang="tr-TR" sz="7200" b="0" i="0" dirty="0" err="1">
                <a:solidFill>
                  <a:srgbClr val="000000"/>
                </a:solidFill>
                <a:effectLst/>
                <a:highlight>
                  <a:srgbClr val="FFFFFF"/>
                </a:highlight>
                <a:latin typeface="adobe-garamond-pro"/>
              </a:rPr>
              <a:t>whose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stream</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mid</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the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steep</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sky's</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commotion</a:t>
            </a:r>
            <a:r>
              <a:rPr lang="tr-TR" sz="7200" b="0" i="0" dirty="0">
                <a:solidFill>
                  <a:srgbClr val="000000"/>
                </a:solidFill>
                <a:effectLst/>
                <a:highlight>
                  <a:srgbClr val="FFFFFF"/>
                </a:highlight>
                <a:latin typeface="adobe-garamond-pro"/>
              </a:rPr>
              <a:t>,</a:t>
            </a:r>
          </a:p>
          <a:p>
            <a:pPr marL="0" indent="0" algn="l" fontAlgn="base">
              <a:lnSpc>
                <a:spcPct val="120000"/>
              </a:lnSpc>
              <a:buNone/>
            </a:pPr>
            <a:r>
              <a:rPr lang="tr-TR" sz="7200" b="0" i="0" dirty="0" err="1">
                <a:solidFill>
                  <a:srgbClr val="000000"/>
                </a:solidFill>
                <a:effectLst/>
                <a:highlight>
                  <a:srgbClr val="FFFFFF"/>
                </a:highlight>
                <a:latin typeface="adobe-garamond-pro"/>
              </a:rPr>
              <a:t>Loose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clouds</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like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earth's</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decaying</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leaves</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are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shed</a:t>
            </a:r>
            <a:r>
              <a:rPr lang="tr-TR" sz="7200" b="0" i="0" dirty="0">
                <a:solidFill>
                  <a:srgbClr val="000000"/>
                </a:solidFill>
                <a:effectLst/>
                <a:highlight>
                  <a:srgbClr val="FFFFFF"/>
                </a:highlight>
                <a:latin typeface="adobe-garamond-pro"/>
              </a:rPr>
              <a:t>,</a:t>
            </a:r>
            <a:br>
              <a:rPr lang="tr-TR" sz="7200" b="0" i="0" dirty="0">
                <a:solidFill>
                  <a:srgbClr val="000000"/>
                </a:solidFill>
                <a:effectLst/>
                <a:highlight>
                  <a:srgbClr val="FFFFFF"/>
                </a:highlight>
                <a:latin typeface="adobe-garamond-pro"/>
              </a:rPr>
            </a:br>
            <a:r>
              <a:rPr lang="tr-TR" sz="7200" dirty="0" err="1">
                <a:solidFill>
                  <a:srgbClr val="000000"/>
                </a:solidFill>
                <a:highlight>
                  <a:srgbClr val="FFFFFF"/>
                </a:highlight>
                <a:latin typeface="adobe-garamond-pro"/>
              </a:rPr>
              <a:t>S</a:t>
            </a:r>
            <a:r>
              <a:rPr lang="tr-TR" sz="7200" b="0" i="0" dirty="0" err="1">
                <a:solidFill>
                  <a:srgbClr val="000000"/>
                </a:solidFill>
                <a:effectLst/>
                <a:highlight>
                  <a:srgbClr val="FFFFFF"/>
                </a:highlight>
                <a:latin typeface="adobe-garamond-pro"/>
              </a:rPr>
              <a:t>hook</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from</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the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tangled</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boughs</a:t>
            </a:r>
            <a:r>
              <a:rPr lang="tr-TR" sz="7200" b="0" i="0" dirty="0">
                <a:solidFill>
                  <a:srgbClr val="000000"/>
                </a:solidFill>
                <a:effectLst/>
                <a:highlight>
                  <a:srgbClr val="FFFFFF"/>
                </a:highlight>
                <a:latin typeface="adobe-garamond-pro"/>
              </a:rPr>
              <a:t> of </a:t>
            </a:r>
            <a:r>
              <a:rPr lang="tr-TR" sz="7200" b="0" i="0" dirty="0" err="1">
                <a:solidFill>
                  <a:srgbClr val="000000"/>
                </a:solidFill>
                <a:effectLst/>
                <a:highlight>
                  <a:srgbClr val="FFFFFF"/>
                </a:highlight>
                <a:latin typeface="adobe-garamond-pro"/>
              </a:rPr>
              <a:t>Heaven</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and</a:t>
            </a:r>
            <a:r>
              <a:rPr lang="tr-TR" sz="7200" b="0" i="0" dirty="0">
                <a:solidFill>
                  <a:srgbClr val="000000"/>
                </a:solidFill>
                <a:effectLst/>
                <a:highlight>
                  <a:srgbClr val="FFFFFF"/>
                </a:highlight>
                <a:latin typeface="adobe-garamond-pro"/>
              </a:rPr>
              <a:t> Ocean,</a:t>
            </a:r>
            <a:br>
              <a:rPr lang="tr-TR" sz="7200" b="0" i="0" dirty="0">
                <a:solidFill>
                  <a:srgbClr val="000000"/>
                </a:solidFill>
                <a:effectLst/>
                <a:highlight>
                  <a:srgbClr val="FFFFFF"/>
                </a:highlight>
                <a:latin typeface="adobe-garamond-pro"/>
              </a:rPr>
            </a:br>
            <a:endParaRPr lang="tr-TR" sz="7200" b="0" i="0" dirty="0">
              <a:solidFill>
                <a:srgbClr val="000000"/>
              </a:solidFill>
              <a:effectLst/>
              <a:highlight>
                <a:srgbClr val="FFFFFF"/>
              </a:highlight>
              <a:latin typeface="adobe-garamond-pro"/>
            </a:endParaRPr>
          </a:p>
          <a:p>
            <a:pPr marL="400050" lvl="1" indent="0" fontAlgn="base">
              <a:lnSpc>
                <a:spcPct val="120000"/>
              </a:lnSpc>
              <a:buNone/>
            </a:pPr>
            <a:r>
              <a:rPr lang="tr-TR" sz="6800" b="0" i="0" dirty="0" err="1">
                <a:solidFill>
                  <a:srgbClr val="000000"/>
                </a:solidFill>
                <a:effectLst/>
                <a:highlight>
                  <a:srgbClr val="FFFFFF"/>
                </a:highlight>
                <a:latin typeface="adobe-garamond-pro"/>
              </a:rPr>
              <a:t>Angels</a:t>
            </a:r>
            <a:r>
              <a:rPr lang="tr-TR" sz="6800" b="0" i="0" dirty="0">
                <a:solidFill>
                  <a:srgbClr val="000000"/>
                </a:solidFill>
                <a:effectLst/>
                <a:highlight>
                  <a:srgbClr val="FFFFFF"/>
                </a:highlight>
                <a:latin typeface="adobe-garamond-pro"/>
              </a:rPr>
              <a:t> of </a:t>
            </a:r>
            <a:r>
              <a:rPr lang="tr-TR" sz="6800" b="0" i="0" dirty="0" err="1">
                <a:solidFill>
                  <a:srgbClr val="000000"/>
                </a:solidFill>
                <a:effectLst/>
                <a:highlight>
                  <a:srgbClr val="FFFFFF"/>
                </a:highlight>
                <a:latin typeface="adobe-garamond-pro"/>
              </a:rPr>
              <a:t>rain</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and</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lightning</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there</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are</a:t>
            </a:r>
            <a:r>
              <a:rPr lang="tr-TR" sz="6800" b="0" i="0" dirty="0">
                <a:solidFill>
                  <a:srgbClr val="000000"/>
                </a:solidFill>
                <a:effectLst/>
                <a:highlight>
                  <a:srgbClr val="FFFFFF"/>
                </a:highlight>
                <a:latin typeface="adobe-garamond-pro"/>
              </a:rPr>
              <a:t> spread</a:t>
            </a:r>
            <a:br>
              <a:rPr lang="tr-TR" sz="6800" b="0" i="0" dirty="0">
                <a:solidFill>
                  <a:srgbClr val="000000"/>
                </a:solidFill>
                <a:effectLst/>
                <a:highlight>
                  <a:srgbClr val="FFFFFF"/>
                </a:highlight>
                <a:latin typeface="adobe-garamond-pro"/>
              </a:rPr>
            </a:br>
            <a:r>
              <a:rPr lang="tr-TR" sz="6800" b="0" i="0" dirty="0">
                <a:solidFill>
                  <a:srgbClr val="000000"/>
                </a:solidFill>
                <a:effectLst/>
                <a:highlight>
                  <a:srgbClr val="FFFFFF"/>
                </a:highlight>
                <a:latin typeface="adobe-garamond-pro"/>
              </a:rPr>
              <a:t>On </a:t>
            </a:r>
            <a:r>
              <a:rPr lang="tr-TR" sz="6800" b="0" i="0" dirty="0" err="1">
                <a:solidFill>
                  <a:srgbClr val="000000"/>
                </a:solidFill>
                <a:effectLst/>
                <a:highlight>
                  <a:srgbClr val="FFFFFF"/>
                </a:highlight>
                <a:latin typeface="adobe-garamond-pro"/>
              </a:rPr>
              <a:t>the</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blue</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surface</a:t>
            </a:r>
            <a:r>
              <a:rPr lang="tr-TR" sz="6800" b="0" i="0" dirty="0">
                <a:solidFill>
                  <a:srgbClr val="000000"/>
                </a:solidFill>
                <a:effectLst/>
                <a:highlight>
                  <a:srgbClr val="FFFFFF"/>
                </a:highlight>
                <a:latin typeface="adobe-garamond-pro"/>
              </a:rPr>
              <a:t> of </a:t>
            </a:r>
            <a:r>
              <a:rPr lang="tr-TR" sz="6800" b="0" i="0" dirty="0" err="1">
                <a:solidFill>
                  <a:srgbClr val="000000"/>
                </a:solidFill>
                <a:effectLst/>
                <a:highlight>
                  <a:srgbClr val="FFFFFF"/>
                </a:highlight>
                <a:latin typeface="adobe-garamond-pro"/>
              </a:rPr>
              <a:t>thine</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aëry</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surge</a:t>
            </a:r>
            <a:r>
              <a:rPr lang="tr-TR" sz="6800" b="0" i="0" dirty="0">
                <a:solidFill>
                  <a:srgbClr val="000000"/>
                </a:solidFill>
                <a:effectLst/>
                <a:highlight>
                  <a:srgbClr val="FFFFFF"/>
                </a:highlight>
                <a:latin typeface="adobe-garamond-pro"/>
              </a:rPr>
              <a:t>,</a:t>
            </a:r>
            <a:br>
              <a:rPr lang="tr-TR" sz="6800" b="0" i="0" dirty="0">
                <a:solidFill>
                  <a:srgbClr val="000000"/>
                </a:solidFill>
                <a:effectLst/>
                <a:highlight>
                  <a:srgbClr val="FFFFFF"/>
                </a:highlight>
                <a:latin typeface="adobe-garamond-pro"/>
              </a:rPr>
            </a:br>
            <a:r>
              <a:rPr lang="tr-TR" sz="6800" b="0" i="0" dirty="0" err="1">
                <a:solidFill>
                  <a:srgbClr val="000000"/>
                </a:solidFill>
                <a:effectLst/>
                <a:highlight>
                  <a:srgbClr val="FFFFFF"/>
                </a:highlight>
                <a:latin typeface="adobe-garamond-pro"/>
              </a:rPr>
              <a:t>Like</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the</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bright</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hair</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uplifted</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from</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the</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head</a:t>
            </a:r>
            <a:br>
              <a:rPr lang="tr-TR" sz="6800" b="0" i="0" dirty="0">
                <a:solidFill>
                  <a:srgbClr val="000000"/>
                </a:solidFill>
                <a:effectLst/>
                <a:highlight>
                  <a:srgbClr val="FFFFFF"/>
                </a:highlight>
                <a:latin typeface="adobe-garamond-pro"/>
              </a:rPr>
            </a:br>
            <a:endParaRPr lang="tr-TR" sz="7200" b="0" i="0" dirty="0">
              <a:solidFill>
                <a:srgbClr val="000000"/>
              </a:solidFill>
              <a:effectLst/>
              <a:highlight>
                <a:srgbClr val="FFFFFF"/>
              </a:highlight>
              <a:latin typeface="adobe-garamond-pro"/>
            </a:endParaRPr>
          </a:p>
          <a:p>
            <a:pPr marL="0" indent="0" algn="l" fontAlgn="base">
              <a:lnSpc>
                <a:spcPct val="120000"/>
              </a:lnSpc>
              <a:buNone/>
            </a:pPr>
            <a:r>
              <a:rPr lang="tr-TR" sz="7200" b="0" i="0" dirty="0">
                <a:solidFill>
                  <a:srgbClr val="000000"/>
                </a:solidFill>
                <a:effectLst/>
                <a:highlight>
                  <a:srgbClr val="FFFFFF"/>
                </a:highlight>
                <a:latin typeface="adobe-garamond-pro"/>
              </a:rPr>
              <a:t>Of </a:t>
            </a:r>
            <a:r>
              <a:rPr lang="tr-TR" sz="7200" b="0" i="0" dirty="0" err="1">
                <a:solidFill>
                  <a:srgbClr val="000000"/>
                </a:solidFill>
                <a:effectLst/>
                <a:highlight>
                  <a:srgbClr val="FFFFFF"/>
                </a:highlight>
                <a:latin typeface="adobe-garamond-pro"/>
              </a:rPr>
              <a:t>some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fierce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Maenad</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even</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from</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the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dim</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verge</a:t>
            </a:r>
            <a:br>
              <a:rPr lang="tr-TR" sz="7200" b="0" i="0" dirty="0">
                <a:solidFill>
                  <a:srgbClr val="000000"/>
                </a:solidFill>
                <a:effectLst/>
                <a:highlight>
                  <a:srgbClr val="FFFFFF"/>
                </a:highlight>
                <a:latin typeface="adobe-garamond-pro"/>
              </a:rPr>
            </a:br>
            <a:r>
              <a:rPr lang="tr-TR" sz="7200" b="0" i="0" dirty="0">
                <a:solidFill>
                  <a:srgbClr val="000000"/>
                </a:solidFill>
                <a:effectLst/>
                <a:highlight>
                  <a:srgbClr val="FFFFFF"/>
                </a:highlight>
                <a:latin typeface="adobe-garamond-pro"/>
              </a:rPr>
              <a:t>Of </a:t>
            </a:r>
            <a:r>
              <a:rPr lang="tr-TR" sz="7200" b="0" i="0" dirty="0" err="1">
                <a:solidFill>
                  <a:srgbClr val="000000"/>
                </a:solidFill>
                <a:effectLst/>
                <a:highlight>
                  <a:srgbClr val="FFFFFF"/>
                </a:highlight>
                <a:latin typeface="adobe-garamond-pro"/>
              </a:rPr>
              <a:t>the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horizon</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to</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the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zenith's</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height</a:t>
            </a:r>
            <a:r>
              <a:rPr lang="tr-TR" sz="7200" b="0" i="0" dirty="0">
                <a:solidFill>
                  <a:srgbClr val="000000"/>
                </a:solidFill>
                <a:effectLst/>
                <a:highlight>
                  <a:srgbClr val="FFFFFF"/>
                </a:highlight>
                <a:latin typeface="adobe-garamond-pro"/>
              </a:rPr>
              <a:t>,</a:t>
            </a:r>
            <a:br>
              <a:rPr lang="tr-TR" sz="7200" b="0" i="0" dirty="0">
                <a:solidFill>
                  <a:srgbClr val="000000"/>
                </a:solidFill>
                <a:effectLst/>
                <a:highlight>
                  <a:srgbClr val="FFFFFF"/>
                </a:highlight>
                <a:latin typeface="adobe-garamond-pro"/>
              </a:rPr>
            </a:br>
            <a:r>
              <a:rPr lang="tr-TR" sz="7200" b="0" i="0" dirty="0" err="1">
                <a:solidFill>
                  <a:srgbClr val="000000"/>
                </a:solidFill>
                <a:effectLst/>
                <a:highlight>
                  <a:srgbClr val="FFFFFF"/>
                </a:highlight>
                <a:latin typeface="adobe-garamond-pro"/>
              </a:rPr>
              <a:t>The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locks</a:t>
            </a:r>
            <a:r>
              <a:rPr lang="tr-TR" sz="7200" b="0" i="0" dirty="0">
                <a:solidFill>
                  <a:srgbClr val="000000"/>
                </a:solidFill>
                <a:effectLst/>
                <a:highlight>
                  <a:srgbClr val="FFFFFF"/>
                </a:highlight>
                <a:latin typeface="adobe-garamond-pro"/>
              </a:rPr>
              <a:t> of </a:t>
            </a:r>
            <a:r>
              <a:rPr lang="tr-TR" sz="7200" b="0" i="0" dirty="0" err="1">
                <a:solidFill>
                  <a:srgbClr val="000000"/>
                </a:solidFill>
                <a:effectLst/>
                <a:highlight>
                  <a:srgbClr val="FFFFFF"/>
                </a:highlight>
                <a:latin typeface="adobe-garamond-pro"/>
              </a:rPr>
              <a:t>the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approaching</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storm</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Thou</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dirge</a:t>
            </a:r>
            <a:br>
              <a:rPr lang="tr-TR" sz="7200" b="0" i="0" dirty="0">
                <a:solidFill>
                  <a:srgbClr val="000000"/>
                </a:solidFill>
                <a:effectLst/>
                <a:highlight>
                  <a:srgbClr val="FFFFFF"/>
                </a:highlight>
                <a:latin typeface="adobe-garamond-pro"/>
              </a:rPr>
            </a:br>
            <a:endParaRPr lang="tr-TR" sz="7200" b="0" i="0" dirty="0">
              <a:solidFill>
                <a:srgbClr val="000000"/>
              </a:solidFill>
              <a:effectLst/>
              <a:highlight>
                <a:srgbClr val="FFFFFF"/>
              </a:highlight>
              <a:latin typeface="adobe-garamond-pro"/>
            </a:endParaRPr>
          </a:p>
          <a:p>
            <a:pPr marL="400050" lvl="1" indent="0" fontAlgn="base">
              <a:lnSpc>
                <a:spcPct val="120000"/>
              </a:lnSpc>
              <a:buNone/>
            </a:pPr>
            <a:r>
              <a:rPr lang="tr-TR" sz="6800" b="0" i="0" dirty="0">
                <a:solidFill>
                  <a:srgbClr val="000000"/>
                </a:solidFill>
                <a:effectLst/>
                <a:highlight>
                  <a:srgbClr val="FFFFFF"/>
                </a:highlight>
                <a:latin typeface="adobe-garamond-pro"/>
              </a:rPr>
              <a:t>Of </a:t>
            </a:r>
            <a:r>
              <a:rPr lang="tr-TR" sz="6800" b="0" i="0" dirty="0" err="1">
                <a:solidFill>
                  <a:srgbClr val="000000"/>
                </a:solidFill>
                <a:effectLst/>
                <a:highlight>
                  <a:srgbClr val="FFFFFF"/>
                </a:highlight>
                <a:latin typeface="adobe-garamond-pro"/>
              </a:rPr>
              <a:t>the</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dying</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year</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to</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which</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this</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closing</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night</a:t>
            </a:r>
            <a:br>
              <a:rPr lang="tr-TR" sz="6800" b="0" i="0" dirty="0">
                <a:solidFill>
                  <a:srgbClr val="000000"/>
                </a:solidFill>
                <a:effectLst/>
                <a:highlight>
                  <a:srgbClr val="FFFFFF"/>
                </a:highlight>
                <a:latin typeface="adobe-garamond-pro"/>
              </a:rPr>
            </a:br>
            <a:r>
              <a:rPr lang="tr-TR" sz="6800" b="0" i="0" dirty="0" err="1">
                <a:solidFill>
                  <a:srgbClr val="000000"/>
                </a:solidFill>
                <a:effectLst/>
                <a:highlight>
                  <a:srgbClr val="FFFFFF"/>
                </a:highlight>
                <a:latin typeface="adobe-garamond-pro"/>
              </a:rPr>
              <a:t>Will</a:t>
            </a:r>
            <a:r>
              <a:rPr lang="tr-TR" sz="6800" b="0" i="0" dirty="0">
                <a:solidFill>
                  <a:srgbClr val="000000"/>
                </a:solidFill>
                <a:effectLst/>
                <a:highlight>
                  <a:srgbClr val="FFFFFF"/>
                </a:highlight>
                <a:latin typeface="adobe-garamond-pro"/>
              </a:rPr>
              <a:t> be </a:t>
            </a:r>
            <a:r>
              <a:rPr lang="tr-TR" sz="6800" b="0" i="0" dirty="0" err="1">
                <a:solidFill>
                  <a:srgbClr val="000000"/>
                </a:solidFill>
                <a:effectLst/>
                <a:highlight>
                  <a:srgbClr val="FFFFFF"/>
                </a:highlight>
                <a:latin typeface="adobe-garamond-pro"/>
              </a:rPr>
              <a:t>the</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dome</a:t>
            </a:r>
            <a:r>
              <a:rPr lang="tr-TR" sz="6800" b="0" i="0" dirty="0">
                <a:solidFill>
                  <a:srgbClr val="000000"/>
                </a:solidFill>
                <a:effectLst/>
                <a:highlight>
                  <a:srgbClr val="FFFFFF"/>
                </a:highlight>
                <a:latin typeface="adobe-garamond-pro"/>
              </a:rPr>
              <a:t> of a </a:t>
            </a:r>
            <a:r>
              <a:rPr lang="tr-TR" sz="6800" b="0" i="0" dirty="0" err="1">
                <a:solidFill>
                  <a:srgbClr val="000000"/>
                </a:solidFill>
                <a:effectLst/>
                <a:highlight>
                  <a:srgbClr val="FFFFFF"/>
                </a:highlight>
                <a:latin typeface="adobe-garamond-pro"/>
              </a:rPr>
              <a:t>vast</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sepulchre</a:t>
            </a:r>
            <a:r>
              <a:rPr lang="tr-TR" sz="6800" b="0" i="0" dirty="0">
                <a:solidFill>
                  <a:srgbClr val="000000"/>
                </a:solidFill>
                <a:effectLst/>
                <a:highlight>
                  <a:srgbClr val="FFFFFF"/>
                </a:highlight>
                <a:latin typeface="adobe-garamond-pro"/>
              </a:rPr>
              <a:t>,</a:t>
            </a:r>
            <a:br>
              <a:rPr lang="tr-TR" sz="6800" b="0" i="0" dirty="0">
                <a:solidFill>
                  <a:srgbClr val="000000"/>
                </a:solidFill>
                <a:effectLst/>
                <a:highlight>
                  <a:srgbClr val="FFFFFF"/>
                </a:highlight>
                <a:latin typeface="adobe-garamond-pro"/>
              </a:rPr>
            </a:br>
            <a:r>
              <a:rPr lang="tr-TR" sz="6800" b="0" i="0" dirty="0" err="1">
                <a:solidFill>
                  <a:srgbClr val="000000"/>
                </a:solidFill>
                <a:effectLst/>
                <a:highlight>
                  <a:srgbClr val="FFFFFF"/>
                </a:highlight>
                <a:latin typeface="adobe-garamond-pro"/>
              </a:rPr>
              <a:t>Vaulted</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with</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all</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thy</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congregated</a:t>
            </a:r>
            <a:r>
              <a:rPr lang="tr-TR" sz="6800" b="0" i="0" dirty="0">
                <a:solidFill>
                  <a:srgbClr val="000000"/>
                </a:solidFill>
                <a:effectLst/>
                <a:highlight>
                  <a:srgbClr val="FFFFFF"/>
                </a:highlight>
                <a:latin typeface="adobe-garamond-pro"/>
              </a:rPr>
              <a:t> </a:t>
            </a:r>
            <a:r>
              <a:rPr lang="tr-TR" sz="6800" b="0" i="0" dirty="0" err="1">
                <a:solidFill>
                  <a:srgbClr val="000000"/>
                </a:solidFill>
                <a:effectLst/>
                <a:highlight>
                  <a:srgbClr val="FFFFFF"/>
                </a:highlight>
                <a:latin typeface="adobe-garamond-pro"/>
              </a:rPr>
              <a:t>might</a:t>
            </a:r>
            <a:br>
              <a:rPr lang="tr-TR" sz="7200" b="0" i="0" dirty="0">
                <a:solidFill>
                  <a:srgbClr val="000000"/>
                </a:solidFill>
                <a:effectLst/>
                <a:highlight>
                  <a:srgbClr val="FFFFFF"/>
                </a:highlight>
                <a:latin typeface="adobe-garamond-pro"/>
              </a:rPr>
            </a:br>
            <a:endParaRPr lang="tr-TR" sz="7200" b="0" i="0" dirty="0">
              <a:solidFill>
                <a:srgbClr val="000000"/>
              </a:solidFill>
              <a:effectLst/>
              <a:highlight>
                <a:srgbClr val="FFFFFF"/>
              </a:highlight>
              <a:latin typeface="adobe-garamond-pro"/>
            </a:endParaRPr>
          </a:p>
          <a:p>
            <a:pPr marL="0" indent="0" algn="l" fontAlgn="base">
              <a:lnSpc>
                <a:spcPct val="120000"/>
              </a:lnSpc>
              <a:buNone/>
            </a:pPr>
            <a:r>
              <a:rPr lang="tr-TR" sz="7200" b="0" i="0" dirty="0">
                <a:solidFill>
                  <a:srgbClr val="000000"/>
                </a:solidFill>
                <a:effectLst/>
                <a:highlight>
                  <a:srgbClr val="FFFFFF"/>
                </a:highlight>
                <a:latin typeface="adobe-garamond-pro"/>
              </a:rPr>
              <a:t>Of </a:t>
            </a:r>
            <a:r>
              <a:rPr lang="tr-TR" sz="7200" b="0" i="0" dirty="0" err="1">
                <a:solidFill>
                  <a:srgbClr val="000000"/>
                </a:solidFill>
                <a:effectLst/>
                <a:highlight>
                  <a:srgbClr val="FFFFFF"/>
                </a:highlight>
                <a:latin typeface="adobe-garamond-pro"/>
              </a:rPr>
              <a:t>vapours</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from</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whose</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solid</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atmosphere</a:t>
            </a:r>
            <a:br>
              <a:rPr lang="tr-TR" sz="7200" b="0" i="0" dirty="0">
                <a:solidFill>
                  <a:srgbClr val="000000"/>
                </a:solidFill>
                <a:effectLst/>
                <a:highlight>
                  <a:srgbClr val="FFFFFF"/>
                </a:highlight>
                <a:latin typeface="adobe-garamond-pro"/>
              </a:rPr>
            </a:br>
            <a:r>
              <a:rPr lang="tr-TR" sz="7200" b="0" i="0" dirty="0">
                <a:solidFill>
                  <a:srgbClr val="000000"/>
                </a:solidFill>
                <a:effectLst/>
                <a:highlight>
                  <a:srgbClr val="FFFFFF"/>
                </a:highlight>
                <a:latin typeface="adobe-garamond-pro"/>
              </a:rPr>
              <a:t>Black </a:t>
            </a:r>
            <a:r>
              <a:rPr lang="tr-TR" sz="7200" b="0" i="0" dirty="0" err="1">
                <a:solidFill>
                  <a:srgbClr val="000000"/>
                </a:solidFill>
                <a:effectLst/>
                <a:highlight>
                  <a:srgbClr val="FFFFFF"/>
                </a:highlight>
                <a:latin typeface="adobe-garamond-pro"/>
              </a:rPr>
              <a:t>rain</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and</a:t>
            </a:r>
            <a:r>
              <a:rPr lang="tr-TR" sz="7200" b="0" i="0" dirty="0">
                <a:solidFill>
                  <a:srgbClr val="000000"/>
                </a:solidFill>
                <a:effectLst/>
                <a:highlight>
                  <a:srgbClr val="FFFFFF"/>
                </a:highlight>
                <a:latin typeface="adobe-garamond-pro"/>
              </a:rPr>
              <a:t> fire, </a:t>
            </a:r>
            <a:r>
              <a:rPr lang="tr-TR" sz="7200" b="0" i="0" dirty="0" err="1">
                <a:solidFill>
                  <a:srgbClr val="000000"/>
                </a:solidFill>
                <a:effectLst/>
                <a:highlight>
                  <a:srgbClr val="FFFFFF"/>
                </a:highlight>
                <a:latin typeface="adobe-garamond-pro"/>
              </a:rPr>
              <a:t>and</a:t>
            </a:r>
            <a:r>
              <a:rPr lang="tr-TR" sz="7200" b="0" i="0" dirty="0">
                <a:solidFill>
                  <a:srgbClr val="000000"/>
                </a:solidFill>
                <a:effectLst/>
                <a:highlight>
                  <a:srgbClr val="FFFFFF"/>
                </a:highlight>
                <a:latin typeface="adobe-garamond-pro"/>
              </a:rPr>
              <a:t> hail </a:t>
            </a:r>
            <a:r>
              <a:rPr lang="tr-TR" sz="7200" b="0" i="0" dirty="0" err="1">
                <a:solidFill>
                  <a:srgbClr val="000000"/>
                </a:solidFill>
                <a:effectLst/>
                <a:highlight>
                  <a:srgbClr val="FFFFFF"/>
                </a:highlight>
                <a:latin typeface="adobe-garamond-pro"/>
              </a:rPr>
              <a:t>will</a:t>
            </a:r>
            <a:r>
              <a:rPr lang="tr-TR" sz="7200" b="0" i="0" dirty="0">
                <a:solidFill>
                  <a:srgbClr val="000000"/>
                </a:solidFill>
                <a:effectLst/>
                <a:highlight>
                  <a:srgbClr val="FFFFFF"/>
                </a:highlight>
                <a:latin typeface="adobe-garamond-pro"/>
              </a:rPr>
              <a:t> </a:t>
            </a:r>
            <a:r>
              <a:rPr lang="tr-TR" sz="7200" b="0" i="0" dirty="0" err="1">
                <a:solidFill>
                  <a:srgbClr val="000000"/>
                </a:solidFill>
                <a:effectLst/>
                <a:highlight>
                  <a:srgbClr val="FFFFFF"/>
                </a:highlight>
                <a:latin typeface="adobe-garamond-pro"/>
              </a:rPr>
              <a:t>burst</a:t>
            </a:r>
            <a:r>
              <a:rPr lang="tr-TR" sz="7200" b="0" i="0" dirty="0">
                <a:solidFill>
                  <a:srgbClr val="000000"/>
                </a:solidFill>
                <a:effectLst/>
                <a:highlight>
                  <a:srgbClr val="FFFFFF"/>
                </a:highlight>
                <a:latin typeface="adobe-garamond-pro"/>
              </a:rPr>
              <a:t>: oh </a:t>
            </a:r>
            <a:r>
              <a:rPr lang="tr-TR" sz="7200" b="0" i="0" dirty="0" err="1">
                <a:solidFill>
                  <a:srgbClr val="000000"/>
                </a:solidFill>
                <a:effectLst/>
                <a:highlight>
                  <a:srgbClr val="FFFFFF"/>
                </a:highlight>
                <a:latin typeface="adobe-garamond-pro"/>
              </a:rPr>
              <a:t>hear</a:t>
            </a:r>
            <a:r>
              <a:rPr lang="tr-TR" sz="7200" b="0" i="0" dirty="0">
                <a:solidFill>
                  <a:srgbClr val="000000"/>
                </a:solidFill>
                <a:effectLst/>
                <a:highlight>
                  <a:srgbClr val="FFFFFF"/>
                </a:highlight>
                <a:latin typeface="adobe-garamond-pro"/>
              </a:rPr>
              <a:t>!</a:t>
            </a:r>
          </a:p>
          <a:p>
            <a:endParaRPr lang="tr-TR" dirty="0"/>
          </a:p>
        </p:txBody>
      </p:sp>
    </p:spTree>
    <p:extLst>
      <p:ext uri="{BB962C8B-B14F-4D97-AF65-F5344CB8AC3E}">
        <p14:creationId xmlns:p14="http://schemas.microsoft.com/office/powerpoint/2010/main" val="3024440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42BC7B3-9FE2-266E-B786-55266FF972C7}"/>
              </a:ext>
            </a:extLst>
          </p:cNvPr>
          <p:cNvSpPr>
            <a:spLocks noGrp="1"/>
          </p:cNvSpPr>
          <p:nvPr>
            <p:ph idx="1"/>
          </p:nvPr>
        </p:nvSpPr>
        <p:spPr>
          <a:xfrm>
            <a:off x="228600" y="228600"/>
            <a:ext cx="8229600" cy="4525963"/>
          </a:xfrm>
        </p:spPr>
        <p:txBody>
          <a:bodyPr>
            <a:normAutofit fontScale="25000" lnSpcReduction="20000"/>
          </a:bodyPr>
          <a:lstStyle/>
          <a:p>
            <a:pPr marL="0" indent="0" algn="l" fontAlgn="base">
              <a:buNone/>
            </a:pPr>
            <a:r>
              <a:rPr lang="tr-TR" sz="6400" b="1" i="0" dirty="0">
                <a:solidFill>
                  <a:srgbClr val="000000"/>
                </a:solidFill>
                <a:effectLst/>
                <a:highlight>
                  <a:srgbClr val="FFFFFF"/>
                </a:highlight>
                <a:latin typeface="+mj-lt"/>
              </a:rPr>
              <a:t>III</a:t>
            </a: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algn="l" fontAlgn="base">
              <a:buNone/>
            </a:pPr>
            <a:r>
              <a:rPr lang="tr-TR" sz="6400" b="0" i="0" dirty="0" err="1">
                <a:solidFill>
                  <a:srgbClr val="000000"/>
                </a:solidFill>
                <a:effectLst/>
                <a:highlight>
                  <a:srgbClr val="FFFFFF"/>
                </a:highlight>
                <a:latin typeface="+mj-lt"/>
              </a:rPr>
              <a:t>Thou</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who</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didst</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waken</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from</a:t>
            </a:r>
            <a:r>
              <a:rPr lang="tr-TR" sz="6400" b="0" i="0" dirty="0">
                <a:solidFill>
                  <a:srgbClr val="000000"/>
                </a:solidFill>
                <a:effectLst/>
                <a:highlight>
                  <a:srgbClr val="FFFFFF"/>
                </a:highlight>
                <a:latin typeface="+mj-lt"/>
              </a:rPr>
              <a:t> his </a:t>
            </a:r>
            <a:r>
              <a:rPr lang="tr-TR" sz="6400" b="0" i="0" dirty="0" err="1">
                <a:solidFill>
                  <a:srgbClr val="000000"/>
                </a:solidFill>
                <a:effectLst/>
                <a:highlight>
                  <a:srgbClr val="FFFFFF"/>
                </a:highlight>
                <a:latin typeface="+mj-lt"/>
              </a:rPr>
              <a:t>summer</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dreams</a:t>
            </a:r>
            <a:br>
              <a:rPr lang="tr-TR" sz="6400" b="0" i="0" dirty="0">
                <a:solidFill>
                  <a:srgbClr val="000000"/>
                </a:solidFill>
                <a:effectLst/>
                <a:highlight>
                  <a:srgbClr val="FFFFFF"/>
                </a:highlight>
                <a:latin typeface="+mj-lt"/>
              </a:rPr>
            </a:br>
            <a:r>
              <a:rPr lang="tr-TR" sz="6400" b="0" i="0" dirty="0" err="1">
                <a:solidFill>
                  <a:srgbClr val="000000"/>
                </a:solidFill>
                <a:effectLst/>
                <a:highlight>
                  <a:srgbClr val="FFFFFF"/>
                </a:highlight>
                <a:latin typeface="+mj-lt"/>
              </a:rPr>
              <a:t>The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blue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Mediterranean</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where</a:t>
            </a:r>
            <a:r>
              <a:rPr lang="tr-TR" sz="6400" b="0" i="0" dirty="0">
                <a:solidFill>
                  <a:srgbClr val="000000"/>
                </a:solidFill>
                <a:effectLst/>
                <a:highlight>
                  <a:srgbClr val="FFFFFF"/>
                </a:highlight>
                <a:latin typeface="+mj-lt"/>
              </a:rPr>
              <a:t> he </a:t>
            </a:r>
            <a:r>
              <a:rPr lang="tr-TR" sz="6400" b="0" i="0" dirty="0" err="1">
                <a:solidFill>
                  <a:srgbClr val="000000"/>
                </a:solidFill>
                <a:effectLst/>
                <a:highlight>
                  <a:srgbClr val="FFFFFF"/>
                </a:highlight>
                <a:latin typeface="+mj-lt"/>
              </a:rPr>
              <a:t>lay</a:t>
            </a:r>
            <a:r>
              <a:rPr lang="tr-TR" sz="6400" b="0" i="0" dirty="0">
                <a:solidFill>
                  <a:srgbClr val="000000"/>
                </a:solidFill>
                <a:effectLst/>
                <a:highlight>
                  <a:srgbClr val="FFFFFF"/>
                </a:highlight>
                <a:latin typeface="+mj-lt"/>
              </a:rPr>
              <a:t>,</a:t>
            </a:r>
            <a:br>
              <a:rPr lang="tr-TR" sz="6400" b="0" i="0" dirty="0">
                <a:solidFill>
                  <a:srgbClr val="000000"/>
                </a:solidFill>
                <a:effectLst/>
                <a:highlight>
                  <a:srgbClr val="FFFFFF"/>
                </a:highlight>
                <a:latin typeface="+mj-lt"/>
              </a:rPr>
            </a:br>
            <a:r>
              <a:rPr lang="tr-TR" sz="6400" b="0" i="0" dirty="0" err="1">
                <a:solidFill>
                  <a:srgbClr val="000000"/>
                </a:solidFill>
                <a:effectLst/>
                <a:highlight>
                  <a:srgbClr val="FFFFFF"/>
                </a:highlight>
                <a:latin typeface="+mj-lt"/>
              </a:rPr>
              <a:t>Lull'd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by</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coil</a:t>
            </a:r>
            <a:r>
              <a:rPr lang="tr-TR" sz="6400" b="0" i="0" dirty="0">
                <a:solidFill>
                  <a:srgbClr val="000000"/>
                </a:solidFill>
                <a:effectLst/>
                <a:highlight>
                  <a:srgbClr val="FFFFFF"/>
                </a:highlight>
                <a:latin typeface="+mj-lt"/>
              </a:rPr>
              <a:t> of his </a:t>
            </a:r>
            <a:r>
              <a:rPr lang="tr-TR" sz="6400" b="0" i="0" dirty="0" err="1">
                <a:solidFill>
                  <a:srgbClr val="000000"/>
                </a:solidFill>
                <a:effectLst/>
                <a:highlight>
                  <a:srgbClr val="FFFFFF"/>
                </a:highlight>
                <a:latin typeface="+mj-lt"/>
              </a:rPr>
              <a:t>crystalline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streams</a:t>
            </a:r>
            <a:r>
              <a:rPr lang="tr-TR" sz="6400" b="0" i="0" dirty="0">
                <a:solidFill>
                  <a:srgbClr val="000000"/>
                </a:solidFill>
                <a:effectLst/>
                <a:highlight>
                  <a:srgbClr val="FFFFFF"/>
                </a:highlight>
                <a:latin typeface="+mj-lt"/>
              </a:rPr>
              <a:t>,</a:t>
            </a: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algn="l" fontAlgn="base">
              <a:buNone/>
            </a:pPr>
            <a:r>
              <a:rPr lang="tr-TR" sz="6400" dirty="0">
                <a:solidFill>
                  <a:srgbClr val="000000"/>
                </a:solidFill>
                <a:highlight>
                  <a:srgbClr val="FFFFFF"/>
                </a:highlight>
                <a:latin typeface="+mj-lt"/>
              </a:rPr>
              <a:t>	</a:t>
            </a:r>
            <a:r>
              <a:rPr lang="tr-TR" sz="6400" b="0" i="0" dirty="0">
                <a:solidFill>
                  <a:srgbClr val="000000"/>
                </a:solidFill>
                <a:effectLst/>
                <a:highlight>
                  <a:srgbClr val="FFFFFF"/>
                </a:highlight>
                <a:latin typeface="+mj-lt"/>
              </a:rPr>
              <a:t>Beside a </a:t>
            </a:r>
            <a:r>
              <a:rPr lang="tr-TR" sz="6400" b="0" i="0" dirty="0" err="1">
                <a:solidFill>
                  <a:srgbClr val="000000"/>
                </a:solidFill>
                <a:effectLst/>
                <a:highlight>
                  <a:srgbClr val="FFFFFF"/>
                </a:highlight>
                <a:latin typeface="+mj-lt"/>
              </a:rPr>
              <a:t>pumice</a:t>
            </a:r>
            <a:r>
              <a:rPr lang="tr-TR" sz="6400" b="0" i="0" dirty="0">
                <a:solidFill>
                  <a:srgbClr val="000000"/>
                </a:solidFill>
                <a:effectLst/>
                <a:highlight>
                  <a:srgbClr val="FFFFFF"/>
                </a:highlight>
                <a:latin typeface="+mj-lt"/>
              </a:rPr>
              <a:t> isle in </a:t>
            </a:r>
            <a:r>
              <a:rPr lang="tr-TR" sz="6400" b="0" i="0" dirty="0" err="1">
                <a:solidFill>
                  <a:srgbClr val="000000"/>
                </a:solidFill>
                <a:effectLst/>
                <a:highlight>
                  <a:srgbClr val="FFFFFF"/>
                </a:highlight>
                <a:latin typeface="+mj-lt"/>
              </a:rPr>
              <a:t>Baiae's</a:t>
            </a:r>
            <a:r>
              <a:rPr lang="tr-TR" sz="6400" b="0" i="0" dirty="0">
                <a:solidFill>
                  <a:srgbClr val="000000"/>
                </a:solidFill>
                <a:effectLst/>
                <a:highlight>
                  <a:srgbClr val="FFFFFF"/>
                </a:highlight>
                <a:latin typeface="+mj-lt"/>
              </a:rPr>
              <a:t> bay,</a:t>
            </a:r>
            <a:br>
              <a:rPr lang="tr-TR" sz="6400" b="0" i="0" dirty="0">
                <a:solidFill>
                  <a:srgbClr val="000000"/>
                </a:solidFill>
                <a:effectLst/>
                <a:highlight>
                  <a:srgbClr val="FFFFFF"/>
                </a:highlight>
                <a:latin typeface="+mj-lt"/>
              </a:rPr>
            </a:b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And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saw</a:t>
            </a:r>
            <a:r>
              <a:rPr lang="tr-TR" sz="6400" b="0" i="0" dirty="0">
                <a:solidFill>
                  <a:srgbClr val="000000"/>
                </a:solidFill>
                <a:effectLst/>
                <a:highlight>
                  <a:srgbClr val="FFFFFF"/>
                </a:highlight>
                <a:latin typeface="+mj-lt"/>
              </a:rPr>
              <a:t> in </a:t>
            </a:r>
            <a:r>
              <a:rPr lang="tr-TR" sz="6400" b="0" i="0" dirty="0" err="1">
                <a:solidFill>
                  <a:srgbClr val="000000"/>
                </a:solidFill>
                <a:effectLst/>
                <a:highlight>
                  <a:srgbClr val="FFFFFF"/>
                </a:highlight>
                <a:latin typeface="+mj-lt"/>
              </a:rPr>
              <a:t>sleep</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old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palaces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and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towers</a:t>
            </a:r>
            <a:br>
              <a:rPr lang="tr-TR" sz="6400" b="0" i="0" dirty="0">
                <a:solidFill>
                  <a:srgbClr val="000000"/>
                </a:solidFill>
                <a:effectLst/>
                <a:highlight>
                  <a:srgbClr val="FFFFFF"/>
                </a:highlight>
                <a:latin typeface="+mj-lt"/>
              </a:rPr>
            </a:b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Quivering</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within</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wave's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intenser</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day</a:t>
            </a:r>
            <a:r>
              <a:rPr lang="tr-TR" sz="6400" b="0" i="0" dirty="0">
                <a:solidFill>
                  <a:srgbClr val="000000"/>
                </a:solidFill>
                <a:effectLst/>
                <a:highlight>
                  <a:srgbClr val="FFFFFF"/>
                </a:highlight>
                <a:latin typeface="+mj-lt"/>
              </a:rPr>
              <a:t>,</a:t>
            </a: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algn="l" fontAlgn="base">
              <a:buNone/>
            </a:pPr>
            <a:r>
              <a:rPr lang="tr-TR" sz="6400" b="0" i="0" dirty="0" err="1">
                <a:solidFill>
                  <a:srgbClr val="000000"/>
                </a:solidFill>
                <a:effectLst/>
                <a:highlight>
                  <a:srgbClr val="FFFFFF"/>
                </a:highlight>
                <a:latin typeface="+mj-lt"/>
              </a:rPr>
              <a:t>All</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overgrown</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with</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azure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moss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and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flowers</a:t>
            </a:r>
            <a:br>
              <a:rPr lang="tr-TR" sz="6400" b="0" i="0" dirty="0">
                <a:solidFill>
                  <a:srgbClr val="000000"/>
                </a:solidFill>
                <a:effectLst/>
                <a:highlight>
                  <a:srgbClr val="FFFFFF"/>
                </a:highlight>
                <a:latin typeface="+mj-lt"/>
              </a:rPr>
            </a:br>
            <a:r>
              <a:rPr lang="tr-TR" sz="6400" b="0" i="0" dirty="0" err="1">
                <a:solidFill>
                  <a:srgbClr val="000000"/>
                </a:solidFill>
                <a:effectLst/>
                <a:highlight>
                  <a:srgbClr val="FFFFFF"/>
                </a:highlight>
                <a:latin typeface="+mj-lt"/>
              </a:rPr>
              <a:t>So</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sweet</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the</a:t>
            </a:r>
            <a:r>
              <a:rPr lang="tr-TR" sz="6400" b="0" i="0" dirty="0">
                <a:solidFill>
                  <a:srgbClr val="000000"/>
                </a:solidFill>
                <a:effectLst/>
                <a:highlight>
                  <a:srgbClr val="FFFFFF"/>
                </a:highlight>
                <a:latin typeface="+mj-lt"/>
              </a:rPr>
              <a:t> sense </a:t>
            </a:r>
            <a:r>
              <a:rPr lang="tr-TR" sz="6400" b="0" i="0" dirty="0" err="1">
                <a:solidFill>
                  <a:srgbClr val="000000"/>
                </a:solidFill>
                <a:effectLst/>
                <a:highlight>
                  <a:srgbClr val="FFFFFF"/>
                </a:highlight>
                <a:latin typeface="+mj-lt"/>
              </a:rPr>
              <a:t>faints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picturing</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them</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Thou</a:t>
            </a:r>
            <a:br>
              <a:rPr lang="tr-TR" sz="6400" b="0" i="0" dirty="0">
                <a:solidFill>
                  <a:srgbClr val="000000"/>
                </a:solidFill>
                <a:effectLst/>
                <a:highlight>
                  <a:srgbClr val="FFFFFF"/>
                </a:highlight>
                <a:latin typeface="+mj-lt"/>
              </a:rPr>
            </a:br>
            <a:r>
              <a:rPr lang="tr-TR" sz="6400" b="0" i="0" dirty="0" err="1">
                <a:solidFill>
                  <a:srgbClr val="000000"/>
                </a:solidFill>
                <a:effectLst/>
                <a:highlight>
                  <a:srgbClr val="FFFFFF"/>
                </a:highlight>
                <a:latin typeface="+mj-lt"/>
              </a:rPr>
              <a:t>For</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whose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path</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Atlantic's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level</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powers</a:t>
            </a: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algn="l" fontAlgn="base">
              <a:buNone/>
            </a:pPr>
            <a:br>
              <a:rPr lang="tr-TR" sz="6400" b="0" i="0" dirty="0">
                <a:solidFill>
                  <a:srgbClr val="000000"/>
                </a:solidFill>
                <a:effectLst/>
                <a:highlight>
                  <a:srgbClr val="FFFFFF"/>
                </a:highlight>
                <a:latin typeface="+mj-lt"/>
              </a:rPr>
            </a:b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Cleave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themselves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into</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chasms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while</a:t>
            </a:r>
            <a:r>
              <a:rPr lang="tr-TR" sz="6400" b="0" i="0" dirty="0">
                <a:solidFill>
                  <a:srgbClr val="000000"/>
                </a:solidFill>
                <a:effectLst/>
                <a:highlight>
                  <a:srgbClr val="FFFFFF"/>
                </a:highlight>
                <a:latin typeface="+mj-lt"/>
              </a:rPr>
              <a:t> far </a:t>
            </a:r>
            <a:r>
              <a:rPr lang="tr-TR" sz="6400" b="0" i="0" dirty="0" err="1">
                <a:solidFill>
                  <a:srgbClr val="000000"/>
                </a:solidFill>
                <a:effectLst/>
                <a:highlight>
                  <a:srgbClr val="FFFFFF"/>
                </a:highlight>
                <a:latin typeface="+mj-lt"/>
              </a:rPr>
              <a:t>below</a:t>
            </a:r>
            <a:br>
              <a:rPr lang="tr-TR" sz="6400" b="0" i="0" dirty="0">
                <a:solidFill>
                  <a:srgbClr val="000000"/>
                </a:solidFill>
                <a:effectLst/>
                <a:highlight>
                  <a:srgbClr val="FFFFFF"/>
                </a:highlight>
                <a:latin typeface="+mj-lt"/>
              </a:rPr>
            </a:b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sea-blooms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and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oozy</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woods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which</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wear</a:t>
            </a:r>
            <a:br>
              <a:rPr lang="tr-TR" sz="6400" b="0" i="0" dirty="0">
                <a:solidFill>
                  <a:srgbClr val="000000"/>
                </a:solidFill>
                <a:effectLst/>
                <a:highlight>
                  <a:srgbClr val="FFFFFF"/>
                </a:highlight>
                <a:latin typeface="+mj-lt"/>
              </a:rPr>
            </a:b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sapless</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foliage</a:t>
            </a:r>
            <a:r>
              <a:rPr lang="tr-TR" sz="6400" b="0" i="0" dirty="0">
                <a:solidFill>
                  <a:srgbClr val="000000"/>
                </a:solidFill>
                <a:effectLst/>
                <a:highlight>
                  <a:srgbClr val="FFFFFF"/>
                </a:highlight>
                <a:latin typeface="+mj-lt"/>
              </a:rPr>
              <a:t> of </a:t>
            </a:r>
            <a:r>
              <a:rPr lang="tr-TR" sz="6400" b="0" i="0" dirty="0" err="1">
                <a:solidFill>
                  <a:srgbClr val="000000"/>
                </a:solidFill>
                <a:effectLst/>
                <a:highlight>
                  <a:srgbClr val="FFFFFF"/>
                </a:highlight>
                <a:latin typeface="+mj-lt"/>
              </a:rPr>
              <a:t>the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ocean</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know</a:t>
            </a: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algn="l" fontAlgn="base">
              <a:buNone/>
            </a:pPr>
            <a:br>
              <a:rPr lang="tr-TR" sz="6400" b="0" i="0" dirty="0">
                <a:solidFill>
                  <a:srgbClr val="000000"/>
                </a:solidFill>
                <a:effectLst/>
                <a:highlight>
                  <a:srgbClr val="FFFFFF"/>
                </a:highlight>
                <a:latin typeface="+mj-lt"/>
              </a:rPr>
            </a:br>
            <a:endParaRPr lang="tr-TR" sz="6400" b="0" i="0" dirty="0">
              <a:solidFill>
                <a:srgbClr val="000000"/>
              </a:solidFill>
              <a:effectLst/>
              <a:highlight>
                <a:srgbClr val="FFFFFF"/>
              </a:highlight>
              <a:latin typeface="+mj-lt"/>
            </a:endParaRPr>
          </a:p>
          <a:p>
            <a:pPr marL="0" indent="0" algn="l" fontAlgn="base">
              <a:buNone/>
            </a:pPr>
            <a:r>
              <a:rPr lang="tr-TR" sz="6400" b="0" i="0" dirty="0" err="1">
                <a:solidFill>
                  <a:srgbClr val="000000"/>
                </a:solidFill>
                <a:effectLst/>
                <a:highlight>
                  <a:srgbClr val="FFFFFF"/>
                </a:highlight>
                <a:latin typeface="+mj-lt"/>
              </a:rPr>
              <a:t>Thy</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voice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and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suddenly</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grow</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gray</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with</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fear</a:t>
            </a:r>
            <a:r>
              <a:rPr lang="tr-TR" sz="6400" b="0" i="0" dirty="0">
                <a:solidFill>
                  <a:srgbClr val="000000"/>
                </a:solidFill>
                <a:effectLst/>
                <a:highlight>
                  <a:srgbClr val="FFFFFF"/>
                </a:highlight>
                <a:latin typeface="+mj-lt"/>
              </a:rPr>
              <a:t>,</a:t>
            </a:r>
            <a:br>
              <a:rPr lang="tr-TR" sz="6400" b="0" i="0" dirty="0">
                <a:solidFill>
                  <a:srgbClr val="000000"/>
                </a:solidFill>
                <a:effectLst/>
                <a:highlight>
                  <a:srgbClr val="FFFFFF"/>
                </a:highlight>
                <a:latin typeface="+mj-lt"/>
              </a:rPr>
            </a:br>
            <a:r>
              <a:rPr lang="tr-TR" sz="6400" b="0" i="0" dirty="0" err="1">
                <a:solidFill>
                  <a:srgbClr val="000000"/>
                </a:solidFill>
                <a:effectLst/>
                <a:highlight>
                  <a:srgbClr val="FFFFFF"/>
                </a:highlight>
                <a:latin typeface="+mj-lt"/>
              </a:rPr>
              <a:t>And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tremble</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and</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despoil</a:t>
            </a:r>
            <a:r>
              <a:rPr lang="tr-TR" sz="6400" b="0" i="0" dirty="0">
                <a:solidFill>
                  <a:srgbClr val="000000"/>
                </a:solidFill>
                <a:effectLst/>
                <a:highlight>
                  <a:srgbClr val="FFFFFF"/>
                </a:highlight>
                <a:latin typeface="+mj-lt"/>
              </a:rPr>
              <a:t> </a:t>
            </a:r>
            <a:r>
              <a:rPr lang="tr-TR" sz="6400" b="0" i="0" dirty="0" err="1">
                <a:solidFill>
                  <a:srgbClr val="000000"/>
                </a:solidFill>
                <a:effectLst/>
                <a:highlight>
                  <a:srgbClr val="FFFFFF"/>
                </a:highlight>
                <a:latin typeface="+mj-lt"/>
              </a:rPr>
              <a:t>themselves</a:t>
            </a:r>
            <a:r>
              <a:rPr lang="tr-TR" sz="6400" b="0" i="0" dirty="0">
                <a:solidFill>
                  <a:srgbClr val="000000"/>
                </a:solidFill>
                <a:effectLst/>
                <a:highlight>
                  <a:srgbClr val="FFFFFF"/>
                </a:highlight>
                <a:latin typeface="+mj-lt"/>
              </a:rPr>
              <a:t>: oh </a:t>
            </a:r>
            <a:r>
              <a:rPr lang="tr-TR" sz="6400" b="0" i="0" dirty="0" err="1">
                <a:solidFill>
                  <a:srgbClr val="000000"/>
                </a:solidFill>
                <a:effectLst/>
                <a:highlight>
                  <a:srgbClr val="FFFFFF"/>
                </a:highlight>
                <a:latin typeface="+mj-lt"/>
              </a:rPr>
              <a:t>hear</a:t>
            </a:r>
            <a:r>
              <a:rPr lang="tr-TR" sz="6400" b="0" i="0" dirty="0">
                <a:solidFill>
                  <a:srgbClr val="000000"/>
                </a:solidFill>
                <a:effectLst/>
                <a:highlight>
                  <a:srgbClr val="FFFFFF"/>
                </a:highlight>
                <a:latin typeface="+mj-lt"/>
              </a:rPr>
              <a:t>!</a:t>
            </a:r>
          </a:p>
          <a:p>
            <a:endParaRPr lang="tr-TR" dirty="0"/>
          </a:p>
        </p:txBody>
      </p:sp>
    </p:spTree>
    <p:extLst>
      <p:ext uri="{BB962C8B-B14F-4D97-AF65-F5344CB8AC3E}">
        <p14:creationId xmlns:p14="http://schemas.microsoft.com/office/powerpoint/2010/main" val="1205175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8E6389-D105-47C9-D757-9EC863E4EFF7}"/>
              </a:ext>
            </a:extLst>
          </p:cNvPr>
          <p:cNvSpPr>
            <a:spLocks noGrp="1"/>
          </p:cNvSpPr>
          <p:nvPr>
            <p:ph idx="1"/>
          </p:nvPr>
        </p:nvSpPr>
        <p:spPr>
          <a:xfrm>
            <a:off x="304800" y="304800"/>
            <a:ext cx="8229600" cy="4525963"/>
          </a:xfrm>
        </p:spPr>
        <p:txBody>
          <a:bodyPr>
            <a:normAutofit fontScale="25000" lnSpcReduction="20000"/>
          </a:bodyPr>
          <a:lstStyle/>
          <a:p>
            <a:pPr marL="0" indent="0" algn="l" fontAlgn="base">
              <a:buNone/>
            </a:pPr>
            <a:r>
              <a:rPr lang="tr-TR" sz="8000" b="1" i="0" dirty="0">
                <a:solidFill>
                  <a:srgbClr val="000000"/>
                </a:solidFill>
                <a:effectLst/>
                <a:highlight>
                  <a:srgbClr val="FFFFFF"/>
                </a:highlight>
                <a:latin typeface="Calibri" panose="020F0502020204030204" pitchFamily="34" charset="0"/>
                <a:cs typeface="Calibri" panose="020F0502020204030204" pitchFamily="34" charset="0"/>
              </a:rPr>
              <a:t>IV</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endParaRPr lang="tr-TR" sz="8000" b="0" i="0" dirty="0">
              <a:solidFill>
                <a:srgbClr val="000000"/>
              </a:solidFill>
              <a:effectLst/>
              <a:highlight>
                <a:srgbClr val="FFFFFF"/>
              </a:highlight>
              <a:latin typeface="Calibri" panose="020F0502020204030204" pitchFamily="34" charset="0"/>
              <a:cs typeface="Calibri" panose="020F0502020204030204" pitchFamily="34" charset="0"/>
            </a:endParaRPr>
          </a:p>
          <a:p>
            <a:pPr marL="0" indent="0" algn="l" fontAlgn="base">
              <a:buNone/>
            </a:pP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If</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I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were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dead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leaf</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thou</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mightest</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bear</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If</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I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were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 swift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cloud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to</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fly</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with</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thee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A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wave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to</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pant</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beneath</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thy</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power</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and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share</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endParaRPr lang="tr-TR" sz="8000" b="0" i="0" dirty="0">
              <a:solidFill>
                <a:srgbClr val="000000"/>
              </a:solidFill>
              <a:effectLst/>
              <a:highlight>
                <a:srgbClr val="FFFFFF"/>
              </a:highlight>
              <a:latin typeface="Calibri" panose="020F0502020204030204" pitchFamily="34" charset="0"/>
              <a:cs typeface="Calibri" panose="020F0502020204030204" pitchFamily="34" charset="0"/>
            </a:endParaRPr>
          </a:p>
          <a:p>
            <a:pPr marL="0" indent="0" algn="l" fontAlgn="base">
              <a:buNone/>
            </a:pPr>
            <a:r>
              <a:rPr lang="tr-TR" sz="8000" dirty="0">
                <a:solidFill>
                  <a:srgbClr val="000000"/>
                </a:solidFill>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impulse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of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thy</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strength</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only</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less</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free</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Than</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thou</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O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uncontrollable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If</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even</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I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were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as in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my</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boyhood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and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could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be</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endParaRPr lang="tr-TR" sz="8000" b="0" i="0" dirty="0">
              <a:solidFill>
                <a:srgbClr val="000000"/>
              </a:solidFill>
              <a:effectLst/>
              <a:highlight>
                <a:srgbClr val="FFFFFF"/>
              </a:highlight>
              <a:latin typeface="Calibri" panose="020F0502020204030204" pitchFamily="34" charset="0"/>
              <a:cs typeface="Calibri" panose="020F0502020204030204" pitchFamily="34" charset="0"/>
            </a:endParaRPr>
          </a:p>
          <a:p>
            <a:pPr marL="0" indent="0" algn="l" fontAlgn="base">
              <a:buNone/>
            </a:pP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comrade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of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thy</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wanderings</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over</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Heaven</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As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then</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when</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to</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outstrip</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thy</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skiey</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speed</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Scarce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seem'd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vision</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I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would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ne'er</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have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striven</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endParaRPr lang="tr-TR" sz="8000" b="0" i="0" dirty="0">
              <a:solidFill>
                <a:srgbClr val="000000"/>
              </a:solidFill>
              <a:effectLst/>
              <a:highlight>
                <a:srgbClr val="FFFFFF"/>
              </a:highlight>
              <a:latin typeface="Calibri" panose="020F0502020204030204" pitchFamily="34" charset="0"/>
              <a:cs typeface="Calibri" panose="020F0502020204030204" pitchFamily="34" charset="0"/>
            </a:endParaRPr>
          </a:p>
          <a:p>
            <a:pPr marL="0" indent="0" algn="l" fontAlgn="base">
              <a:buNone/>
            </a:pPr>
            <a:r>
              <a:rPr lang="tr-TR" sz="8000" dirty="0">
                <a:solidFill>
                  <a:srgbClr val="000000"/>
                </a:solidFill>
                <a:highlight>
                  <a:srgbClr val="FFFFFF"/>
                </a:highlight>
                <a:latin typeface="Calibri" panose="020F0502020204030204" pitchFamily="34" charset="0"/>
                <a:cs typeface="Calibri" panose="020F0502020204030204" pitchFamily="34" charset="0"/>
              </a:rPr>
              <a:t>	</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As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thus</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with</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thee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in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prayer</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in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my</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sore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need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Oh, lift me as a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wave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leaf</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cloud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a:t>
            </a:r>
            <a:endParaRPr lang="tr-TR" sz="8000" dirty="0">
              <a:solidFill>
                <a:srgbClr val="000000"/>
              </a:solidFill>
              <a:highlight>
                <a:srgbClr val="FFFFFF"/>
              </a:highlight>
              <a:latin typeface="Calibri" panose="020F0502020204030204" pitchFamily="34" charset="0"/>
              <a:cs typeface="Calibri" panose="020F0502020204030204" pitchFamily="34" charset="0"/>
            </a:endParaRPr>
          </a:p>
          <a:p>
            <a:pPr marL="0" indent="0" algn="l" fontAlgn="base">
              <a:buNone/>
            </a:pP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I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fall</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upon</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thorns</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of life! I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bleed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endParaRPr lang="tr-TR" sz="8000" b="0" i="0" dirty="0">
              <a:solidFill>
                <a:srgbClr val="000000"/>
              </a:solidFill>
              <a:effectLst/>
              <a:highlight>
                <a:srgbClr val="FFFFFF"/>
              </a:highlight>
              <a:latin typeface="Calibri" panose="020F0502020204030204" pitchFamily="34" charset="0"/>
              <a:cs typeface="Calibri" panose="020F0502020204030204" pitchFamily="34" charset="0"/>
            </a:endParaRPr>
          </a:p>
          <a:p>
            <a:pPr marL="0" indent="0" algn="l" fontAlgn="base">
              <a:buNone/>
            </a:pP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A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heavy</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weight</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of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hours</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has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chain'd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and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bow'd</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One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too</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like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thee</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tameless</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and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swift,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and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 </a:t>
            </a:r>
            <a:r>
              <a:rPr lang="tr-TR" sz="8000" b="0" i="0" dirty="0" err="1">
                <a:solidFill>
                  <a:srgbClr val="000000"/>
                </a:solidFill>
                <a:effectLst/>
                <a:highlight>
                  <a:srgbClr val="FFFFFF"/>
                </a:highlight>
                <a:latin typeface="Calibri" panose="020F0502020204030204" pitchFamily="34" charset="0"/>
                <a:cs typeface="Calibri" panose="020F0502020204030204" pitchFamily="34" charset="0"/>
              </a:rPr>
              <a:t>proud</a:t>
            </a:r>
            <a:r>
              <a:rPr lang="tr-TR" sz="8000" b="0" i="0" dirty="0">
                <a:solidFill>
                  <a:srgbClr val="000000"/>
                </a:solidFill>
                <a:effectLst/>
                <a:highlight>
                  <a:srgbClr val="FFFFFF"/>
                </a:highlight>
                <a:latin typeface="Calibri" panose="020F0502020204030204" pitchFamily="34" charset="0"/>
                <a:cs typeface="Calibri" panose="020F0502020204030204" pitchFamily="34" charset="0"/>
              </a:rPr>
              <a:t>.</a:t>
            </a:r>
            <a:br>
              <a:rPr lang="tr-TR" sz="8000" b="0" i="0" dirty="0">
                <a:solidFill>
                  <a:srgbClr val="000000"/>
                </a:solidFill>
                <a:effectLst/>
                <a:highlight>
                  <a:srgbClr val="FFFFFF"/>
                </a:highlight>
                <a:latin typeface="Calibri" panose="020F0502020204030204" pitchFamily="34" charset="0"/>
                <a:cs typeface="Calibri" panose="020F0502020204030204" pitchFamily="34" charset="0"/>
              </a:rPr>
            </a:br>
            <a:endParaRPr lang="tr-TR" sz="8000" b="0" i="0" dirty="0">
              <a:solidFill>
                <a:srgbClr val="000000"/>
              </a:solidFill>
              <a:effectLst/>
              <a:highlight>
                <a:srgbClr val="FFFFFF"/>
              </a:highlight>
              <a:latin typeface="Calibri" panose="020F0502020204030204" pitchFamily="34" charset="0"/>
              <a:cs typeface="Calibri" panose="020F0502020204030204" pitchFamily="34" charset="0"/>
            </a:endParaRPr>
          </a:p>
          <a:p>
            <a:br>
              <a:rPr lang="tr-TR" dirty="0"/>
            </a:br>
            <a:endParaRPr lang="tr-TR" dirty="0"/>
          </a:p>
        </p:txBody>
      </p:sp>
    </p:spTree>
    <p:extLst>
      <p:ext uri="{BB962C8B-B14F-4D97-AF65-F5344CB8AC3E}">
        <p14:creationId xmlns:p14="http://schemas.microsoft.com/office/powerpoint/2010/main" val="1365804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F3540DF-BD45-BAAF-BD26-4A453BE9970E}"/>
              </a:ext>
            </a:extLst>
          </p:cNvPr>
          <p:cNvSpPr>
            <a:spLocks noGrp="1"/>
          </p:cNvSpPr>
          <p:nvPr>
            <p:ph idx="1"/>
          </p:nvPr>
        </p:nvSpPr>
        <p:spPr>
          <a:xfrm>
            <a:off x="304800" y="152400"/>
            <a:ext cx="8229600" cy="4525963"/>
          </a:xfrm>
        </p:spPr>
        <p:txBody>
          <a:bodyPr>
            <a:normAutofit fontScale="25000" lnSpcReduction="20000"/>
          </a:bodyPr>
          <a:lstStyle/>
          <a:p>
            <a:pPr marL="0" indent="0" algn="l" fontAlgn="base">
              <a:buNone/>
            </a:pPr>
            <a:r>
              <a:rPr lang="tr-TR" sz="8000" b="1" i="0" dirty="0">
                <a:solidFill>
                  <a:srgbClr val="000000"/>
                </a:solidFill>
                <a:effectLst/>
                <a:highlight>
                  <a:srgbClr val="FFFFFF"/>
                </a:highlight>
              </a:rPr>
              <a:t>V</a:t>
            </a:r>
            <a:br>
              <a:rPr lang="tr-TR" sz="8000" b="0" i="0" dirty="0">
                <a:solidFill>
                  <a:srgbClr val="000000"/>
                </a:solidFill>
                <a:effectLst/>
                <a:highlight>
                  <a:srgbClr val="FFFFFF"/>
                </a:highlight>
              </a:rPr>
            </a:br>
            <a:endParaRPr lang="tr-TR" sz="8000" b="0" i="0" dirty="0">
              <a:solidFill>
                <a:srgbClr val="000000"/>
              </a:solidFill>
              <a:effectLst/>
              <a:highlight>
                <a:srgbClr val="FFFFFF"/>
              </a:highlight>
            </a:endParaRPr>
          </a:p>
          <a:p>
            <a:pPr marL="0" indent="0" algn="l" fontAlgn="base">
              <a:buNone/>
            </a:pPr>
            <a:r>
              <a:rPr lang="tr-TR" sz="8000" b="0" i="0" dirty="0" err="1">
                <a:solidFill>
                  <a:srgbClr val="000000"/>
                </a:solidFill>
                <a:effectLst/>
                <a:highlight>
                  <a:srgbClr val="FFFFFF"/>
                </a:highlight>
              </a:rPr>
              <a:t>Make</a:t>
            </a:r>
            <a:r>
              <a:rPr lang="tr-TR" sz="8000" b="0" i="0" dirty="0">
                <a:solidFill>
                  <a:srgbClr val="000000"/>
                </a:solidFill>
                <a:effectLst/>
                <a:highlight>
                  <a:srgbClr val="FFFFFF"/>
                </a:highlight>
              </a:rPr>
              <a:t> me </a:t>
            </a:r>
            <a:r>
              <a:rPr lang="tr-TR" sz="8000" b="0" i="0" dirty="0" err="1">
                <a:solidFill>
                  <a:srgbClr val="000000"/>
                </a:solidFill>
                <a:effectLst/>
                <a:highlight>
                  <a:srgbClr val="FFFFFF"/>
                </a:highlight>
              </a:rPr>
              <a:t>thy</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lyre</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even</a:t>
            </a:r>
            <a:r>
              <a:rPr lang="tr-TR" sz="8000" b="0" i="0" dirty="0">
                <a:solidFill>
                  <a:srgbClr val="000000"/>
                </a:solidFill>
                <a:effectLst/>
                <a:highlight>
                  <a:srgbClr val="FFFFFF"/>
                </a:highlight>
              </a:rPr>
              <a:t> as </a:t>
            </a:r>
            <a:r>
              <a:rPr lang="tr-TR" sz="8000" b="0" i="0" dirty="0" err="1">
                <a:solidFill>
                  <a:srgbClr val="000000"/>
                </a:solidFill>
                <a:effectLst/>
                <a:highlight>
                  <a:srgbClr val="FFFFFF"/>
                </a:highlight>
              </a:rPr>
              <a:t>the</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forest</a:t>
            </a:r>
            <a:r>
              <a:rPr lang="tr-TR" sz="8000" b="0" i="0" dirty="0">
                <a:solidFill>
                  <a:srgbClr val="000000"/>
                </a:solidFill>
                <a:effectLst/>
                <a:highlight>
                  <a:srgbClr val="FFFFFF"/>
                </a:highlight>
              </a:rPr>
              <a:t> is:</a:t>
            </a:r>
            <a:br>
              <a:rPr lang="tr-TR" sz="8000" b="0" i="0" dirty="0">
                <a:solidFill>
                  <a:srgbClr val="000000"/>
                </a:solidFill>
                <a:effectLst/>
                <a:highlight>
                  <a:srgbClr val="FFFFFF"/>
                </a:highlight>
              </a:rPr>
            </a:br>
            <a:r>
              <a:rPr lang="tr-TR" sz="8000" b="0" i="0" dirty="0" err="1">
                <a:solidFill>
                  <a:srgbClr val="000000"/>
                </a:solidFill>
                <a:effectLst/>
                <a:highlight>
                  <a:srgbClr val="FFFFFF"/>
                </a:highlight>
              </a:rPr>
              <a:t>What</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if</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my</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leaves</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are</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falling</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like</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its</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own</a:t>
            </a:r>
            <a:r>
              <a:rPr lang="tr-TR" sz="8000" b="0" i="0" dirty="0">
                <a:solidFill>
                  <a:srgbClr val="000000"/>
                </a:solidFill>
                <a:effectLst/>
                <a:highlight>
                  <a:srgbClr val="FFFFFF"/>
                </a:highlight>
              </a:rPr>
              <a:t>!</a:t>
            </a:r>
            <a:br>
              <a:rPr lang="tr-TR" sz="8000" b="0" i="0" dirty="0">
                <a:solidFill>
                  <a:srgbClr val="000000"/>
                </a:solidFill>
                <a:effectLst/>
                <a:highlight>
                  <a:srgbClr val="FFFFFF"/>
                </a:highlight>
              </a:rPr>
            </a:br>
            <a:r>
              <a:rPr lang="tr-TR" sz="8000" b="0" i="0" dirty="0" err="1">
                <a:solidFill>
                  <a:srgbClr val="000000"/>
                </a:solidFill>
                <a:effectLst/>
                <a:highlight>
                  <a:srgbClr val="FFFFFF"/>
                </a:highlight>
              </a:rPr>
              <a:t>The</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tumult</a:t>
            </a:r>
            <a:r>
              <a:rPr lang="tr-TR" sz="8000" b="0" i="0" dirty="0">
                <a:solidFill>
                  <a:srgbClr val="000000"/>
                </a:solidFill>
                <a:effectLst/>
                <a:highlight>
                  <a:srgbClr val="FFFFFF"/>
                </a:highlight>
              </a:rPr>
              <a:t> of </a:t>
            </a:r>
            <a:r>
              <a:rPr lang="tr-TR" sz="8000" b="0" i="0" dirty="0" err="1">
                <a:solidFill>
                  <a:srgbClr val="000000"/>
                </a:solidFill>
                <a:effectLst/>
                <a:highlight>
                  <a:srgbClr val="FFFFFF"/>
                </a:highlight>
              </a:rPr>
              <a:t>thy</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mighty</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harmonies</a:t>
            </a:r>
            <a:br>
              <a:rPr lang="tr-TR" sz="8000" b="0" i="0" dirty="0">
                <a:solidFill>
                  <a:srgbClr val="000000"/>
                </a:solidFill>
                <a:effectLst/>
                <a:highlight>
                  <a:srgbClr val="FFFFFF"/>
                </a:highlight>
              </a:rPr>
            </a:br>
            <a:endParaRPr lang="tr-TR" sz="8000" b="0" i="0" dirty="0">
              <a:solidFill>
                <a:srgbClr val="000000"/>
              </a:solidFill>
              <a:effectLst/>
              <a:highlight>
                <a:srgbClr val="FFFFFF"/>
              </a:highlight>
            </a:endParaRPr>
          </a:p>
          <a:p>
            <a:pPr marL="0" indent="0" algn="l" fontAlgn="base">
              <a:buNone/>
            </a:pPr>
            <a:endParaRPr lang="tr-TR" sz="8000" b="0" i="0" dirty="0">
              <a:solidFill>
                <a:srgbClr val="000000"/>
              </a:solidFill>
              <a:effectLst/>
              <a:highlight>
                <a:srgbClr val="FFFFFF"/>
              </a:highlight>
            </a:endParaRPr>
          </a:p>
          <a:p>
            <a:pPr marL="0" indent="0" algn="l" fontAlgn="base">
              <a:buNone/>
            </a:pPr>
            <a:r>
              <a:rPr lang="tr-TR" sz="8000" b="0" i="0" dirty="0" err="1">
                <a:solidFill>
                  <a:srgbClr val="000000"/>
                </a:solidFill>
                <a:effectLst/>
                <a:highlight>
                  <a:srgbClr val="FFFFFF"/>
                </a:highlight>
              </a:rPr>
              <a:t>Will</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take</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from</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both</a:t>
            </a:r>
            <a:r>
              <a:rPr lang="tr-TR" sz="8000" b="0" i="0" dirty="0">
                <a:solidFill>
                  <a:srgbClr val="000000"/>
                </a:solidFill>
                <a:effectLst/>
                <a:highlight>
                  <a:srgbClr val="FFFFFF"/>
                </a:highlight>
              </a:rPr>
              <a:t> a </a:t>
            </a:r>
            <a:r>
              <a:rPr lang="tr-TR" sz="8000" b="0" i="0" dirty="0" err="1">
                <a:solidFill>
                  <a:srgbClr val="000000"/>
                </a:solidFill>
                <a:effectLst/>
                <a:highlight>
                  <a:srgbClr val="FFFFFF"/>
                </a:highlight>
              </a:rPr>
              <a:t>deep</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autumnal</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tone</a:t>
            </a:r>
            <a:r>
              <a:rPr lang="tr-TR" sz="8000" b="0" i="0" dirty="0">
                <a:solidFill>
                  <a:srgbClr val="000000"/>
                </a:solidFill>
                <a:effectLst/>
                <a:highlight>
                  <a:srgbClr val="FFFFFF"/>
                </a:highlight>
              </a:rPr>
              <a:t>,</a:t>
            </a:r>
            <a:br>
              <a:rPr lang="tr-TR" sz="8000" b="0" i="0" dirty="0">
                <a:solidFill>
                  <a:srgbClr val="000000"/>
                </a:solidFill>
                <a:effectLst/>
                <a:highlight>
                  <a:srgbClr val="FFFFFF"/>
                </a:highlight>
              </a:rPr>
            </a:br>
            <a:r>
              <a:rPr lang="tr-TR" sz="8000" b="0" i="0" dirty="0" err="1">
                <a:solidFill>
                  <a:srgbClr val="000000"/>
                </a:solidFill>
                <a:effectLst/>
                <a:highlight>
                  <a:srgbClr val="FFFFFF"/>
                </a:highlight>
              </a:rPr>
              <a:t>Sweet</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though</a:t>
            </a:r>
            <a:r>
              <a:rPr lang="tr-TR" sz="8000" b="0" i="0" dirty="0">
                <a:solidFill>
                  <a:srgbClr val="000000"/>
                </a:solidFill>
                <a:effectLst/>
                <a:highlight>
                  <a:srgbClr val="FFFFFF"/>
                </a:highlight>
              </a:rPr>
              <a:t> in </a:t>
            </a:r>
            <a:r>
              <a:rPr lang="tr-TR" sz="8000" b="0" i="0" dirty="0" err="1">
                <a:solidFill>
                  <a:srgbClr val="000000"/>
                </a:solidFill>
                <a:effectLst/>
                <a:highlight>
                  <a:srgbClr val="FFFFFF"/>
                </a:highlight>
              </a:rPr>
              <a:t>sadness</a:t>
            </a:r>
            <a:r>
              <a:rPr lang="tr-TR" sz="8000" b="0" i="0" dirty="0">
                <a:solidFill>
                  <a:srgbClr val="000000"/>
                </a:solidFill>
                <a:effectLst/>
                <a:highlight>
                  <a:srgbClr val="FFFFFF"/>
                </a:highlight>
              </a:rPr>
              <a:t>. Be </a:t>
            </a:r>
            <a:r>
              <a:rPr lang="tr-TR" sz="8000" b="0" i="0" dirty="0" err="1">
                <a:solidFill>
                  <a:srgbClr val="000000"/>
                </a:solidFill>
                <a:effectLst/>
                <a:highlight>
                  <a:srgbClr val="FFFFFF"/>
                </a:highlight>
              </a:rPr>
              <a:t>thou</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Spirit</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fierce</a:t>
            </a:r>
            <a:r>
              <a:rPr lang="tr-TR" sz="8000" b="0" i="0" dirty="0">
                <a:solidFill>
                  <a:srgbClr val="000000"/>
                </a:solidFill>
                <a:effectLst/>
                <a:highlight>
                  <a:srgbClr val="FFFFFF"/>
                </a:highlight>
              </a:rPr>
              <a:t>,</a:t>
            </a:r>
            <a:br>
              <a:rPr lang="tr-TR" sz="8000" b="0" i="0" dirty="0">
                <a:solidFill>
                  <a:srgbClr val="000000"/>
                </a:solidFill>
                <a:effectLst/>
                <a:highlight>
                  <a:srgbClr val="FFFFFF"/>
                </a:highlight>
              </a:rPr>
            </a:br>
            <a:r>
              <a:rPr lang="tr-TR" sz="8000" b="0" i="0" dirty="0">
                <a:solidFill>
                  <a:srgbClr val="000000"/>
                </a:solidFill>
                <a:effectLst/>
                <a:highlight>
                  <a:srgbClr val="FFFFFF"/>
                </a:highlight>
              </a:rPr>
              <a:t>My </a:t>
            </a:r>
            <a:r>
              <a:rPr lang="tr-TR" sz="8000" b="0" i="0" dirty="0" err="1">
                <a:solidFill>
                  <a:srgbClr val="000000"/>
                </a:solidFill>
                <a:effectLst/>
                <a:highlight>
                  <a:srgbClr val="FFFFFF"/>
                </a:highlight>
              </a:rPr>
              <a:t>spirit</a:t>
            </a:r>
            <a:r>
              <a:rPr lang="tr-TR" sz="8000" b="0" i="0" dirty="0">
                <a:solidFill>
                  <a:srgbClr val="000000"/>
                </a:solidFill>
                <a:effectLst/>
                <a:highlight>
                  <a:srgbClr val="FFFFFF"/>
                </a:highlight>
              </a:rPr>
              <a:t>! Be </a:t>
            </a:r>
            <a:r>
              <a:rPr lang="tr-TR" sz="8000" b="0" i="0" dirty="0" err="1">
                <a:solidFill>
                  <a:srgbClr val="000000"/>
                </a:solidFill>
                <a:effectLst/>
                <a:highlight>
                  <a:srgbClr val="FFFFFF"/>
                </a:highlight>
              </a:rPr>
              <a:t>thou</a:t>
            </a:r>
            <a:r>
              <a:rPr lang="tr-TR" sz="8000" b="0" i="0" dirty="0">
                <a:solidFill>
                  <a:srgbClr val="000000"/>
                </a:solidFill>
                <a:effectLst/>
                <a:highlight>
                  <a:srgbClr val="FFFFFF"/>
                </a:highlight>
              </a:rPr>
              <a:t> me, </a:t>
            </a:r>
            <a:r>
              <a:rPr lang="tr-TR" sz="8000" b="0" i="0" dirty="0" err="1">
                <a:solidFill>
                  <a:srgbClr val="000000"/>
                </a:solidFill>
                <a:effectLst/>
                <a:highlight>
                  <a:srgbClr val="FFFFFF"/>
                </a:highlight>
              </a:rPr>
              <a:t>impetuous</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one</a:t>
            </a:r>
            <a:r>
              <a:rPr lang="tr-TR" sz="8000" b="0" i="0" dirty="0">
                <a:solidFill>
                  <a:srgbClr val="000000"/>
                </a:solidFill>
                <a:effectLst/>
                <a:highlight>
                  <a:srgbClr val="FFFFFF"/>
                </a:highlight>
              </a:rPr>
              <a:t>!</a:t>
            </a:r>
            <a:br>
              <a:rPr lang="tr-TR" sz="8000" b="0" i="0" dirty="0">
                <a:solidFill>
                  <a:srgbClr val="000000"/>
                </a:solidFill>
                <a:effectLst/>
                <a:highlight>
                  <a:srgbClr val="FFFFFF"/>
                </a:highlight>
              </a:rPr>
            </a:br>
            <a:endParaRPr lang="tr-TR" sz="8000" b="0" i="0" dirty="0">
              <a:solidFill>
                <a:srgbClr val="000000"/>
              </a:solidFill>
              <a:effectLst/>
              <a:highlight>
                <a:srgbClr val="FFFFFF"/>
              </a:highlight>
            </a:endParaRPr>
          </a:p>
          <a:p>
            <a:pPr marL="0" indent="0" algn="l" fontAlgn="base">
              <a:buNone/>
            </a:pPr>
            <a:endParaRPr lang="tr-TR" sz="8000" b="0" i="0" dirty="0">
              <a:solidFill>
                <a:srgbClr val="000000"/>
              </a:solidFill>
              <a:effectLst/>
              <a:highlight>
                <a:srgbClr val="FFFFFF"/>
              </a:highlight>
            </a:endParaRPr>
          </a:p>
          <a:p>
            <a:pPr marL="0" indent="0" algn="l" fontAlgn="base">
              <a:buNone/>
            </a:pPr>
            <a:r>
              <a:rPr lang="tr-TR" sz="8000" b="0" i="0" dirty="0">
                <a:solidFill>
                  <a:srgbClr val="000000"/>
                </a:solidFill>
                <a:effectLst/>
                <a:highlight>
                  <a:srgbClr val="FFFFFF"/>
                </a:highlight>
              </a:rPr>
              <a:t>Drive </a:t>
            </a:r>
            <a:r>
              <a:rPr lang="tr-TR" sz="8000" b="0" i="0" dirty="0" err="1">
                <a:solidFill>
                  <a:srgbClr val="000000"/>
                </a:solidFill>
                <a:effectLst/>
                <a:highlight>
                  <a:srgbClr val="FFFFFF"/>
                </a:highlight>
              </a:rPr>
              <a:t>my</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dead</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thoughts</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over</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the</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universe</a:t>
            </a:r>
            <a:br>
              <a:rPr lang="tr-TR" sz="8000" b="0" i="0" dirty="0">
                <a:solidFill>
                  <a:srgbClr val="000000"/>
                </a:solidFill>
                <a:effectLst/>
                <a:highlight>
                  <a:srgbClr val="FFFFFF"/>
                </a:highlight>
              </a:rPr>
            </a:br>
            <a:r>
              <a:rPr lang="tr-TR" sz="8000" b="0" i="0" dirty="0" err="1">
                <a:solidFill>
                  <a:srgbClr val="000000"/>
                </a:solidFill>
                <a:effectLst/>
                <a:highlight>
                  <a:srgbClr val="FFFFFF"/>
                </a:highlight>
              </a:rPr>
              <a:t>Like</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wither'd</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leaves</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to</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quicken</a:t>
            </a:r>
            <a:r>
              <a:rPr lang="tr-TR" sz="8000" b="0" i="0" dirty="0">
                <a:solidFill>
                  <a:srgbClr val="000000"/>
                </a:solidFill>
                <a:effectLst/>
                <a:highlight>
                  <a:srgbClr val="FFFFFF"/>
                </a:highlight>
              </a:rPr>
              <a:t> a </a:t>
            </a:r>
            <a:r>
              <a:rPr lang="tr-TR" sz="8000" b="0" i="0" dirty="0" err="1">
                <a:solidFill>
                  <a:srgbClr val="000000"/>
                </a:solidFill>
                <a:effectLst/>
                <a:highlight>
                  <a:srgbClr val="FFFFFF"/>
                </a:highlight>
              </a:rPr>
              <a:t>new</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birth</a:t>
            </a:r>
            <a:r>
              <a:rPr lang="tr-TR" sz="8000" b="0" i="0" dirty="0">
                <a:solidFill>
                  <a:srgbClr val="000000"/>
                </a:solidFill>
                <a:effectLst/>
                <a:highlight>
                  <a:srgbClr val="FFFFFF"/>
                </a:highlight>
              </a:rPr>
              <a:t>!</a:t>
            </a:r>
            <a:br>
              <a:rPr lang="tr-TR" sz="8000" b="0" i="0" dirty="0">
                <a:solidFill>
                  <a:srgbClr val="000000"/>
                </a:solidFill>
                <a:effectLst/>
                <a:highlight>
                  <a:srgbClr val="FFFFFF"/>
                </a:highlight>
              </a:rPr>
            </a:br>
            <a:r>
              <a:rPr lang="tr-TR" sz="8000" b="0" i="0" dirty="0" err="1">
                <a:solidFill>
                  <a:srgbClr val="000000"/>
                </a:solidFill>
                <a:effectLst/>
                <a:highlight>
                  <a:srgbClr val="FFFFFF"/>
                </a:highlight>
              </a:rPr>
              <a:t>And</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by</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the</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incantation</a:t>
            </a:r>
            <a:r>
              <a:rPr lang="tr-TR" sz="8000" b="0" i="0" dirty="0">
                <a:solidFill>
                  <a:srgbClr val="000000"/>
                </a:solidFill>
                <a:effectLst/>
                <a:highlight>
                  <a:srgbClr val="FFFFFF"/>
                </a:highlight>
              </a:rPr>
              <a:t> of </a:t>
            </a:r>
            <a:r>
              <a:rPr lang="tr-TR" sz="8000" b="0" i="0" dirty="0" err="1">
                <a:solidFill>
                  <a:srgbClr val="000000"/>
                </a:solidFill>
                <a:effectLst/>
                <a:highlight>
                  <a:srgbClr val="FFFFFF"/>
                </a:highlight>
              </a:rPr>
              <a:t>this</a:t>
            </a:r>
            <a:r>
              <a:rPr lang="tr-TR" sz="8000" b="0" i="0" dirty="0">
                <a:solidFill>
                  <a:srgbClr val="000000"/>
                </a:solidFill>
                <a:effectLst/>
                <a:highlight>
                  <a:srgbClr val="FFFFFF"/>
                </a:highlight>
              </a:rPr>
              <a:t> verse,</a:t>
            </a:r>
            <a:br>
              <a:rPr lang="tr-TR" sz="8000" b="0" i="0" dirty="0">
                <a:solidFill>
                  <a:srgbClr val="000000"/>
                </a:solidFill>
                <a:effectLst/>
                <a:highlight>
                  <a:srgbClr val="FFFFFF"/>
                </a:highlight>
              </a:rPr>
            </a:br>
            <a:endParaRPr lang="tr-TR" sz="8000" b="0" i="0" dirty="0">
              <a:solidFill>
                <a:srgbClr val="000000"/>
              </a:solidFill>
              <a:effectLst/>
              <a:highlight>
                <a:srgbClr val="FFFFFF"/>
              </a:highlight>
            </a:endParaRPr>
          </a:p>
          <a:p>
            <a:pPr marL="0" indent="0" algn="l" fontAlgn="base">
              <a:buNone/>
            </a:pPr>
            <a:endParaRPr lang="tr-TR" sz="8000" b="0" i="0" dirty="0">
              <a:solidFill>
                <a:srgbClr val="000000"/>
              </a:solidFill>
              <a:effectLst/>
              <a:highlight>
                <a:srgbClr val="FFFFFF"/>
              </a:highlight>
            </a:endParaRPr>
          </a:p>
          <a:p>
            <a:pPr marL="0" indent="0" algn="l" fontAlgn="base">
              <a:buNone/>
            </a:pPr>
            <a:r>
              <a:rPr lang="tr-TR" sz="8000" b="0" i="0" dirty="0" err="1">
                <a:solidFill>
                  <a:srgbClr val="000000"/>
                </a:solidFill>
                <a:effectLst/>
                <a:highlight>
                  <a:srgbClr val="FFFFFF"/>
                </a:highlight>
              </a:rPr>
              <a:t>Scatter</a:t>
            </a:r>
            <a:r>
              <a:rPr lang="tr-TR" sz="8000" b="0" i="0" dirty="0">
                <a:solidFill>
                  <a:srgbClr val="000000"/>
                </a:solidFill>
                <a:effectLst/>
                <a:highlight>
                  <a:srgbClr val="FFFFFF"/>
                </a:highlight>
              </a:rPr>
              <a:t>, as </a:t>
            </a:r>
            <a:r>
              <a:rPr lang="tr-TR" sz="8000" b="0" i="0" dirty="0" err="1">
                <a:solidFill>
                  <a:srgbClr val="000000"/>
                </a:solidFill>
                <a:effectLst/>
                <a:highlight>
                  <a:srgbClr val="FFFFFF"/>
                </a:highlight>
              </a:rPr>
              <a:t>from</a:t>
            </a:r>
            <a:r>
              <a:rPr lang="tr-TR" sz="8000" b="0" i="0" dirty="0">
                <a:solidFill>
                  <a:srgbClr val="000000"/>
                </a:solidFill>
                <a:effectLst/>
                <a:highlight>
                  <a:srgbClr val="FFFFFF"/>
                </a:highlight>
              </a:rPr>
              <a:t> an </a:t>
            </a:r>
            <a:r>
              <a:rPr lang="tr-TR" sz="8000" b="0" i="0" dirty="0" err="1">
                <a:solidFill>
                  <a:srgbClr val="000000"/>
                </a:solidFill>
                <a:effectLst/>
                <a:highlight>
                  <a:srgbClr val="FFFFFF"/>
                </a:highlight>
              </a:rPr>
              <a:t>unextinguish'd</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hearth</a:t>
            </a:r>
            <a:br>
              <a:rPr lang="tr-TR" sz="8000" b="0" i="0" dirty="0">
                <a:solidFill>
                  <a:srgbClr val="000000"/>
                </a:solidFill>
                <a:effectLst/>
                <a:highlight>
                  <a:srgbClr val="FFFFFF"/>
                </a:highlight>
              </a:rPr>
            </a:br>
            <a:r>
              <a:rPr lang="tr-TR" sz="8000" b="0" i="0" dirty="0" err="1">
                <a:solidFill>
                  <a:srgbClr val="000000"/>
                </a:solidFill>
                <a:effectLst/>
                <a:highlight>
                  <a:srgbClr val="FFFFFF"/>
                </a:highlight>
              </a:rPr>
              <a:t>Ashes</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and</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sparks</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my</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words</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among</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mankind</a:t>
            </a:r>
            <a:r>
              <a:rPr lang="tr-TR" sz="8000" b="0" i="0" dirty="0">
                <a:solidFill>
                  <a:srgbClr val="000000"/>
                </a:solidFill>
                <a:effectLst/>
                <a:highlight>
                  <a:srgbClr val="FFFFFF"/>
                </a:highlight>
              </a:rPr>
              <a:t>!</a:t>
            </a:r>
            <a:br>
              <a:rPr lang="tr-TR" sz="8000" b="0" i="0" dirty="0">
                <a:solidFill>
                  <a:srgbClr val="000000"/>
                </a:solidFill>
                <a:effectLst/>
                <a:highlight>
                  <a:srgbClr val="FFFFFF"/>
                </a:highlight>
              </a:rPr>
            </a:br>
            <a:r>
              <a:rPr lang="tr-TR" sz="8000" b="0" i="0" dirty="0">
                <a:solidFill>
                  <a:srgbClr val="000000"/>
                </a:solidFill>
                <a:effectLst/>
                <a:highlight>
                  <a:srgbClr val="FFFFFF"/>
                </a:highlight>
              </a:rPr>
              <a:t>Be </a:t>
            </a:r>
            <a:r>
              <a:rPr lang="tr-TR" sz="8000" b="0" i="0" dirty="0" err="1">
                <a:solidFill>
                  <a:srgbClr val="000000"/>
                </a:solidFill>
                <a:effectLst/>
                <a:highlight>
                  <a:srgbClr val="FFFFFF"/>
                </a:highlight>
              </a:rPr>
              <a:t>through</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my</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lips</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to</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unawaken'd</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earth</a:t>
            </a:r>
            <a:br>
              <a:rPr lang="tr-TR" sz="8000" b="0" i="0" dirty="0">
                <a:solidFill>
                  <a:srgbClr val="000000"/>
                </a:solidFill>
                <a:effectLst/>
                <a:highlight>
                  <a:srgbClr val="FFFFFF"/>
                </a:highlight>
              </a:rPr>
            </a:br>
            <a:endParaRPr lang="tr-TR" sz="8000" b="0" i="0" dirty="0">
              <a:solidFill>
                <a:srgbClr val="000000"/>
              </a:solidFill>
              <a:effectLst/>
              <a:highlight>
                <a:srgbClr val="FFFFFF"/>
              </a:highlight>
            </a:endParaRPr>
          </a:p>
          <a:p>
            <a:pPr marL="0" indent="0" algn="l" fontAlgn="base">
              <a:buNone/>
            </a:pPr>
            <a:endParaRPr lang="tr-TR" sz="8000" b="0" i="0" dirty="0">
              <a:solidFill>
                <a:srgbClr val="000000"/>
              </a:solidFill>
              <a:effectLst/>
              <a:highlight>
                <a:srgbClr val="FFFFFF"/>
              </a:highlight>
            </a:endParaRPr>
          </a:p>
          <a:p>
            <a:pPr marL="0" indent="0" algn="l" fontAlgn="base">
              <a:buNone/>
            </a:pPr>
            <a:r>
              <a:rPr lang="tr-TR" sz="8000" b="0" i="0" dirty="0" err="1">
                <a:solidFill>
                  <a:srgbClr val="000000"/>
                </a:solidFill>
                <a:effectLst/>
                <a:highlight>
                  <a:srgbClr val="FFFFFF"/>
                </a:highlight>
              </a:rPr>
              <a:t>The</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trumpet</a:t>
            </a:r>
            <a:r>
              <a:rPr lang="tr-TR" sz="8000" b="0" i="0" dirty="0">
                <a:solidFill>
                  <a:srgbClr val="000000"/>
                </a:solidFill>
                <a:effectLst/>
                <a:highlight>
                  <a:srgbClr val="FFFFFF"/>
                </a:highlight>
              </a:rPr>
              <a:t> of a </a:t>
            </a:r>
            <a:r>
              <a:rPr lang="tr-TR" sz="8000" b="0" i="0" dirty="0" err="1">
                <a:solidFill>
                  <a:srgbClr val="000000"/>
                </a:solidFill>
                <a:effectLst/>
                <a:highlight>
                  <a:srgbClr val="FFFFFF"/>
                </a:highlight>
              </a:rPr>
              <a:t>prophecy</a:t>
            </a:r>
            <a:r>
              <a:rPr lang="tr-TR" sz="8000" b="0" i="0" dirty="0">
                <a:solidFill>
                  <a:srgbClr val="000000"/>
                </a:solidFill>
                <a:effectLst/>
                <a:highlight>
                  <a:srgbClr val="FFFFFF"/>
                </a:highlight>
              </a:rPr>
              <a:t>! O </a:t>
            </a:r>
            <a:r>
              <a:rPr lang="tr-TR" sz="8000" b="0" i="0" dirty="0" err="1">
                <a:solidFill>
                  <a:srgbClr val="000000"/>
                </a:solidFill>
                <a:effectLst/>
                <a:highlight>
                  <a:srgbClr val="FFFFFF"/>
                </a:highlight>
              </a:rPr>
              <a:t>Wind</a:t>
            </a:r>
            <a:r>
              <a:rPr lang="tr-TR" sz="8000" b="0" i="0" dirty="0">
                <a:solidFill>
                  <a:srgbClr val="000000"/>
                </a:solidFill>
                <a:effectLst/>
                <a:highlight>
                  <a:srgbClr val="FFFFFF"/>
                </a:highlight>
              </a:rPr>
              <a:t>,</a:t>
            </a:r>
            <a:br>
              <a:rPr lang="tr-TR" sz="8000" b="0" i="0" dirty="0">
                <a:solidFill>
                  <a:srgbClr val="000000"/>
                </a:solidFill>
                <a:effectLst/>
                <a:highlight>
                  <a:srgbClr val="FFFFFF"/>
                </a:highlight>
              </a:rPr>
            </a:br>
            <a:r>
              <a:rPr lang="tr-TR" sz="8000" b="0" i="0" dirty="0" err="1">
                <a:solidFill>
                  <a:srgbClr val="000000"/>
                </a:solidFill>
                <a:effectLst/>
                <a:highlight>
                  <a:srgbClr val="FFFFFF"/>
                </a:highlight>
              </a:rPr>
              <a:t>If</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Winter</a:t>
            </a:r>
            <a:r>
              <a:rPr lang="tr-TR" sz="8000" b="0" i="0" dirty="0">
                <a:solidFill>
                  <a:srgbClr val="000000"/>
                </a:solidFill>
                <a:effectLst/>
                <a:highlight>
                  <a:srgbClr val="FFFFFF"/>
                </a:highlight>
              </a:rPr>
              <a:t> </a:t>
            </a:r>
            <a:r>
              <a:rPr lang="tr-TR" sz="8000" b="0" i="0" dirty="0" err="1">
                <a:solidFill>
                  <a:srgbClr val="000000"/>
                </a:solidFill>
                <a:effectLst/>
                <a:highlight>
                  <a:srgbClr val="FFFFFF"/>
                </a:highlight>
              </a:rPr>
              <a:t>comes</a:t>
            </a:r>
            <a:r>
              <a:rPr lang="tr-TR" sz="8000" b="0" i="0" dirty="0">
                <a:solidFill>
                  <a:srgbClr val="000000"/>
                </a:solidFill>
                <a:effectLst/>
                <a:highlight>
                  <a:srgbClr val="FFFFFF"/>
                </a:highlight>
              </a:rPr>
              <a:t>, can Spring be far </a:t>
            </a:r>
            <a:r>
              <a:rPr lang="tr-TR" sz="8000" b="0" i="0" dirty="0" err="1">
                <a:solidFill>
                  <a:srgbClr val="000000"/>
                </a:solidFill>
                <a:effectLst/>
                <a:highlight>
                  <a:srgbClr val="FFFFFF"/>
                </a:highlight>
              </a:rPr>
              <a:t>behind</a:t>
            </a:r>
            <a:r>
              <a:rPr lang="tr-TR" sz="8000" b="0" i="0" dirty="0">
                <a:solidFill>
                  <a:srgbClr val="000000"/>
                </a:solidFill>
                <a:effectLst/>
                <a:highlight>
                  <a:srgbClr val="FFFFFF"/>
                </a:highlight>
              </a:rPr>
              <a:t>?</a:t>
            </a:r>
          </a:p>
          <a:p>
            <a:endParaRPr lang="tr-TR" dirty="0"/>
          </a:p>
        </p:txBody>
      </p:sp>
    </p:spTree>
    <p:extLst>
      <p:ext uri="{BB962C8B-B14F-4D97-AF65-F5344CB8AC3E}">
        <p14:creationId xmlns:p14="http://schemas.microsoft.com/office/powerpoint/2010/main" val="1317309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http://www.uvm.edu/~sgutman/john%20keats.jpg"/>
          <p:cNvPicPr>
            <a:picLocks noChangeAspect="1" noChangeArrowheads="1"/>
          </p:cNvPicPr>
          <p:nvPr/>
        </p:nvPicPr>
        <p:blipFill>
          <a:blip r:embed="rId2"/>
          <a:srcRect/>
          <a:stretch>
            <a:fillRect/>
          </a:stretch>
        </p:blipFill>
        <p:spPr bwMode="auto">
          <a:xfrm>
            <a:off x="1600200" y="1"/>
            <a:ext cx="5943600" cy="677119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362200"/>
            <a:ext cx="9144000" cy="1492716"/>
          </a:xfrm>
          <a:prstGeom prst="rect">
            <a:avLst/>
          </a:prstGeom>
        </p:spPr>
        <p:txBody>
          <a:bodyPr wrap="square">
            <a:spAutoFit/>
          </a:bodyPr>
          <a:lstStyle/>
          <a:p>
            <a:pPr>
              <a:buFont typeface="Arial" pitchFamily="34" charset="0"/>
              <a:buChar char="•"/>
            </a:pPr>
            <a:r>
              <a:rPr lang="tr-TR" sz="2400" dirty="0">
                <a:cs typeface="Arial" pitchFamily="34" charset="0"/>
              </a:rPr>
              <a:t>  </a:t>
            </a:r>
            <a:r>
              <a:rPr lang="en-US" sz="2400" dirty="0">
                <a:cs typeface="Arial" pitchFamily="34" charset="0"/>
              </a:rPr>
              <a:t>John Keats was born on 31 October 1795, the first of Frances Jennings and Thomas Keats's five children, one of whom died in infancy. </a:t>
            </a:r>
            <a:endParaRPr lang="tr-TR" sz="2400" dirty="0">
              <a:cs typeface="Arial" pitchFamily="34" charset="0"/>
            </a:endParaRPr>
          </a:p>
          <a:p>
            <a:endParaRPr lang="tr-TR" sz="2300" dirty="0"/>
          </a:p>
          <a:p>
            <a:pPr>
              <a:buFont typeface="Arial" pitchFamily="34" charset="0"/>
              <a:buChar char="•"/>
            </a:pPr>
            <a:endParaRPr lang="tr-TR" sz="2000" dirty="0">
              <a:latin typeface="Arial" pitchFamily="34" charset="0"/>
              <a:cs typeface="Arial" pitchFamily="34" charset="0"/>
            </a:endParaRPr>
          </a:p>
        </p:txBody>
      </p:sp>
      <p:sp>
        <p:nvSpPr>
          <p:cNvPr id="14337" name="Rectangle 1"/>
          <p:cNvSpPr>
            <a:spLocks noChangeArrowheads="1"/>
          </p:cNvSpPr>
          <p:nvPr/>
        </p:nvSpPr>
        <p:spPr bwMode="auto">
          <a:xfrm>
            <a:off x="-10886" y="3200400"/>
            <a:ext cx="8610599"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tr-TR" sz="2400" b="0" i="0" u="none" strike="noStrike" cap="none" normalizeH="0" baseline="0" dirty="0" err="1">
                <a:ln>
                  <a:noFill/>
                </a:ln>
                <a:solidFill>
                  <a:schemeClr val="tx1"/>
                </a:solidFill>
                <a:effectLst/>
                <a:ea typeface="Times New Roman" pitchFamily="18" charset="0"/>
              </a:rPr>
              <a:t>When</a:t>
            </a:r>
            <a:r>
              <a:rPr kumimoji="0" lang="tr-TR" sz="2400" b="0" i="0" u="none" strike="noStrike" cap="none" normalizeH="0" baseline="0" dirty="0">
                <a:ln>
                  <a:noFill/>
                </a:ln>
                <a:solidFill>
                  <a:schemeClr val="tx1"/>
                </a:solidFill>
                <a:effectLst/>
                <a:ea typeface="Times New Roman" pitchFamily="18" charset="0"/>
              </a:rPr>
              <a:t> Keats was nineteen, </a:t>
            </a:r>
            <a:r>
              <a:rPr lang="tr-TR" sz="2400" dirty="0">
                <a:ea typeface="Times New Roman" pitchFamily="18" charset="0"/>
              </a:rPr>
              <a:t>i</a:t>
            </a:r>
            <a:r>
              <a:rPr kumimoji="0" lang="tr-TR" sz="2400" b="0" i="0" u="none" strike="noStrike" cap="none" normalizeH="0" baseline="0" dirty="0">
                <a:ln>
                  <a:noFill/>
                </a:ln>
                <a:solidFill>
                  <a:schemeClr val="tx1"/>
                </a:solidFill>
                <a:effectLst/>
                <a:ea typeface="Times New Roman" pitchFamily="18" charset="0"/>
              </a:rPr>
              <a:t>n 1815, Keats registered as a medical student at Guy’s Hospital.Though he continued his work and training at Guy's, Keats was devoting increasing time to the study of literature. </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tr-TR" sz="2400" b="0" i="0" u="none" strike="noStrike" cap="none" normalizeH="0" baseline="0" dirty="0">
                <a:ln>
                  <a:noFill/>
                </a:ln>
                <a:solidFill>
                  <a:schemeClr val="tx1"/>
                </a:solidFill>
                <a:effectLst/>
                <a:ea typeface="Times New Roman" pitchFamily="18" charset="0"/>
              </a:rPr>
              <a:t>In May 1816, Leigh Hunt, greatly admired </a:t>
            </a:r>
            <a:r>
              <a:rPr kumimoji="0" lang="tr-TR" sz="2400" i="0" u="none" strike="noStrike" cap="none" normalizeH="0" baseline="0" dirty="0">
                <a:ln>
                  <a:noFill/>
                </a:ln>
                <a:solidFill>
                  <a:schemeClr val="tx1"/>
                </a:solidFill>
                <a:effectLst/>
                <a:ea typeface="Times New Roman" pitchFamily="18" charset="0"/>
              </a:rPr>
              <a:t>by Keats, agreed to publish the sonnet </a:t>
            </a:r>
            <a:r>
              <a:rPr kumimoji="0" lang="tr-TR" sz="2400" i="1" u="none" strike="noStrike" cap="none" normalizeH="0" baseline="0" dirty="0">
                <a:ln>
                  <a:noFill/>
                </a:ln>
                <a:solidFill>
                  <a:schemeClr val="tx1"/>
                </a:solidFill>
                <a:effectLst/>
                <a:ea typeface="Times New Roman" pitchFamily="18" charset="0"/>
              </a:rPr>
              <a:t>O Solitude</a:t>
            </a:r>
            <a:r>
              <a:rPr kumimoji="0" lang="tr-TR" sz="2400" i="0" u="none" strike="noStrike" cap="none" normalizeH="0" baseline="0" dirty="0">
                <a:ln>
                  <a:noFill/>
                </a:ln>
                <a:solidFill>
                  <a:schemeClr val="tx1"/>
                </a:solidFill>
                <a:effectLst/>
                <a:ea typeface="Times New Roman" pitchFamily="18" charset="0"/>
              </a:rPr>
              <a:t> in his magazine </a:t>
            </a:r>
            <a:r>
              <a:rPr kumimoji="0" lang="tr-TR" sz="2400" i="1" u="none" strike="noStrike" cap="none" normalizeH="0" baseline="0" dirty="0">
                <a:ln>
                  <a:noFill/>
                </a:ln>
                <a:solidFill>
                  <a:schemeClr val="tx1"/>
                </a:solidFill>
                <a:effectLst/>
                <a:ea typeface="Times New Roman" pitchFamily="18" charset="0"/>
              </a:rPr>
              <a:t>The Examiner</a:t>
            </a:r>
            <a:r>
              <a:rPr kumimoji="0" lang="tr-TR" sz="2400" i="0" u="none" strike="noStrike" cap="none" normalizeH="0" baseline="0" dirty="0">
                <a:ln>
                  <a:noFill/>
                </a:ln>
                <a:solidFill>
                  <a:schemeClr val="tx1"/>
                </a:solidFill>
                <a:effectLst/>
                <a:ea typeface="Times New Roman" pitchFamily="18" charset="0"/>
              </a:rPr>
              <a:t> ,a leading liberal magazine of the day.</a:t>
            </a:r>
            <a:endParaRPr kumimoji="0" lang="tr-TR" sz="2400" i="0" u="none" strike="noStrike" cap="none" normalizeH="0" baseline="0" dirty="0">
              <a:ln>
                <a:noFill/>
              </a:ln>
              <a:solidFill>
                <a:schemeClr val="tx1"/>
              </a:solidFill>
              <a:effectLst/>
            </a:endParaRPr>
          </a:p>
        </p:txBody>
      </p:sp>
      <p:pic>
        <p:nvPicPr>
          <p:cNvPr id="14338" name="Picture 2" descr="C:\Documents and Settings\FATMA\Desktop\john keats\images.jpg"/>
          <p:cNvPicPr>
            <a:picLocks noChangeAspect="1" noChangeArrowheads="1"/>
          </p:cNvPicPr>
          <p:nvPr/>
        </p:nvPicPr>
        <p:blipFill>
          <a:blip r:embed="rId2"/>
          <a:srcRect/>
          <a:stretch>
            <a:fillRect/>
          </a:stretch>
        </p:blipFill>
        <p:spPr bwMode="auto">
          <a:xfrm>
            <a:off x="3276600" y="0"/>
            <a:ext cx="1905000" cy="242454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www.alpheratz.f2s.com/images/john-keats-byron.jpg"/>
          <p:cNvPicPr>
            <a:picLocks noChangeAspect="1" noChangeArrowheads="1"/>
          </p:cNvPicPr>
          <p:nvPr/>
        </p:nvPicPr>
        <p:blipFill rotWithShape="1">
          <a:blip r:embed="rId2"/>
          <a:srcRect l="31105" r="298"/>
          <a:stretch/>
        </p:blipFill>
        <p:spPr bwMode="auto">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p:spPr>
      </p:pic>
      <p:sp>
        <p:nvSpPr>
          <p:cNvPr id="103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2374947"/>
            <a:ext cx="3182692" cy="18288"/>
          </a:xfrm>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3134" y="4516"/>
                  <a:pt x="3181865" y="12266"/>
                  <a:pt x="3182692" y="18288"/>
                </a:cubicBezTo>
                <a:cubicBezTo>
                  <a:pt x="2947402" y="22440"/>
                  <a:pt x="2876226" y="27191"/>
                  <a:pt x="2609807" y="18288"/>
                </a:cubicBezTo>
                <a:cubicBezTo>
                  <a:pt x="2343389" y="9385"/>
                  <a:pt x="2326689" y="25579"/>
                  <a:pt x="2068750" y="18288"/>
                </a:cubicBezTo>
                <a:cubicBezTo>
                  <a:pt x="1810811" y="10997"/>
                  <a:pt x="1713836" y="48219"/>
                  <a:pt x="1432211" y="18288"/>
                </a:cubicBezTo>
                <a:cubicBezTo>
                  <a:pt x="1150586" y="-11643"/>
                  <a:pt x="982765" y="3747"/>
                  <a:pt x="859327" y="18288"/>
                </a:cubicBezTo>
                <a:cubicBezTo>
                  <a:pt x="735889" y="32829"/>
                  <a:pt x="254183" y="35231"/>
                  <a:pt x="0" y="18288"/>
                </a:cubicBezTo>
                <a:cubicBezTo>
                  <a:pt x="-306" y="11477"/>
                  <a:pt x="485" y="4355"/>
                  <a:pt x="0" y="0"/>
                </a:cubicBezTo>
                <a:close/>
              </a:path>
              <a:path w="3182692" h="18288"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3269" y="4624"/>
                  <a:pt x="3183511" y="11191"/>
                  <a:pt x="3182692" y="18288"/>
                </a:cubicBezTo>
                <a:cubicBezTo>
                  <a:pt x="3026065" y="-10849"/>
                  <a:pt x="2775006" y="23067"/>
                  <a:pt x="2546154" y="18288"/>
                </a:cubicBezTo>
                <a:cubicBezTo>
                  <a:pt x="2317302" y="13509"/>
                  <a:pt x="2168173" y="-8513"/>
                  <a:pt x="1845961" y="18288"/>
                </a:cubicBezTo>
                <a:cubicBezTo>
                  <a:pt x="1523749" y="45089"/>
                  <a:pt x="1450078" y="-844"/>
                  <a:pt x="1304904" y="18288"/>
                </a:cubicBezTo>
                <a:cubicBezTo>
                  <a:pt x="1159730" y="37420"/>
                  <a:pt x="942635" y="-10021"/>
                  <a:pt x="604711" y="18288"/>
                </a:cubicBezTo>
                <a:cubicBezTo>
                  <a:pt x="266787" y="46597"/>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973321" y="2706624"/>
            <a:ext cx="4688333" cy="348386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500"/>
              <a:t>John Keats was the latest born of the great Romantic poets.</a:t>
            </a:r>
          </a:p>
          <a:p>
            <a:pPr indent="-228600">
              <a:lnSpc>
                <a:spcPct val="90000"/>
              </a:lnSpc>
              <a:spcAft>
                <a:spcPts val="600"/>
              </a:spcAft>
              <a:buFont typeface="Arial" panose="020B0604020202020204" pitchFamily="34" charset="0"/>
              <a:buChar char="•"/>
            </a:pPr>
            <a:r>
              <a:rPr lang="en-US" sz="1500"/>
              <a:t>Along with Byron and Shelley , he was one of the key figures in the second generation of the movement, despite publishing his work over only a four-year period</a:t>
            </a:r>
            <a:r>
              <a:rPr lang="en-US" sz="1500" baseline="30000"/>
              <a:t>.</a:t>
            </a:r>
            <a:r>
              <a:rPr lang="en-US" sz="1500"/>
              <a:t>during his short life, his work was not well received by critics, but his posthumous influence on poets such as Alfred Tennyson and Wilfred Owen was significant. </a:t>
            </a:r>
          </a:p>
          <a:p>
            <a:pPr indent="-228600">
              <a:lnSpc>
                <a:spcPct val="90000"/>
              </a:lnSpc>
              <a:spcAft>
                <a:spcPts val="600"/>
              </a:spcAft>
              <a:buFont typeface="Arial" panose="020B0604020202020204" pitchFamily="34" charset="0"/>
              <a:buChar char="•"/>
            </a:pPr>
            <a:r>
              <a:rPr lang="en-US" sz="1500"/>
              <a:t>The poetry of Keats was characterised by sensual imagery, most notably in the series of odes which remain among the most popular poems in English literature. </a:t>
            </a:r>
          </a:p>
          <a:p>
            <a:pPr indent="-228600">
              <a:lnSpc>
                <a:spcPct val="90000"/>
              </a:lnSpc>
              <a:spcAft>
                <a:spcPts val="600"/>
              </a:spcAft>
              <a:buFont typeface="Arial" panose="020B0604020202020204" pitchFamily="34" charset="0"/>
              <a:buChar char="•"/>
            </a:pPr>
            <a:r>
              <a:rPr lang="en-US" sz="1500"/>
              <a:t>The letters of Keats are among the most celebrated by any English poet </a:t>
            </a:r>
          </a:p>
          <a:p>
            <a:pPr indent="-228600">
              <a:lnSpc>
                <a:spcPct val="90000"/>
              </a:lnSpc>
              <a:spcAft>
                <a:spcPts val="600"/>
              </a:spcAft>
              <a:buFont typeface="Arial" panose="020B0604020202020204" pitchFamily="34" charset="0"/>
              <a:buChar char="•"/>
            </a:pPr>
            <a:endParaRPr lang="en-US" sz="15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45" name="Rectangle 22544">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2" name="Picture 4" descr="http://web2.cc.nctu.edu.tw/~sheen/el/pic/keats.jpg"/>
          <p:cNvPicPr>
            <a:picLocks noChangeAspect="1" noChangeArrowheads="1"/>
          </p:cNvPicPr>
          <p:nvPr/>
        </p:nvPicPr>
        <p:blipFill rotWithShape="1">
          <a:blip r:embed="rId3"/>
          <a:srcRect r="20219" b="2"/>
          <a:stretch/>
        </p:blipFill>
        <p:spPr bwMode="auto">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p:spPr>
      </p:pic>
      <p:sp>
        <p:nvSpPr>
          <p:cNvPr id="22533" name="Rectangle 5"/>
          <p:cNvSpPr>
            <a:spLocks noChangeArrowheads="1"/>
          </p:cNvSpPr>
          <p:nvPr/>
        </p:nvSpPr>
        <p:spPr bwMode="auto">
          <a:xfrm>
            <a:off x="4885341" y="2333297"/>
            <a:ext cx="3630007" cy="3843666"/>
          </a:xfrm>
          <a:prstGeom prst="rect">
            <a:avLst/>
          </a:prstGeom>
        </p:spPr>
        <p:txBody>
          <a:bodyPr vert="horz" lIns="91440" tIns="45720" rIns="91440" bIns="45720" numCol="1" rtlCol="0"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kumimoji="0" lang="en-US" sz="1200" b="0" i="0" u="none" strike="noStrike" cap="none" normalizeH="0" baseline="0">
                <a:ln>
                  <a:noFill/>
                </a:ln>
                <a:effectLst/>
              </a:rPr>
              <a:t>He couldn't develope himself in his early ages and he was an usual poet.</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sz="1200" b="0" i="0" u="none" strike="noStrike" cap="none" normalizeH="0" baseline="0">
                <a:ln>
                  <a:noFill/>
                </a:ln>
                <a:effectLst/>
              </a:rPr>
              <a:t>But he suddenly become a great poet in 1819,at the age of 23.</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sz="1200" b="0" i="0" u="none" strike="noStrike" cap="none" normalizeH="0" baseline="0">
                <a:ln>
                  <a:noFill/>
                </a:ln>
                <a:effectLst/>
              </a:rPr>
              <a:t>He wrote most beutiful poems in a year. </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sz="1200" b="0" i="0" u="none" strike="noStrike" cap="none" normalizeH="0" baseline="0">
                <a:ln>
                  <a:noFill/>
                </a:ln>
                <a:effectLst/>
              </a:rPr>
              <a:t>Keats belived that he should write a long poem to examine himself </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sz="1200" b="0" i="0" u="none" strike="noStrike" cap="none" normalizeH="0" baseline="0">
                <a:ln>
                  <a:noFill/>
                </a:ln>
                <a:effectLst/>
              </a:rPr>
              <a:t>In April 1817, shortly after giving Abbey his first book, Keats embarked on a four-month tour</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sz="1200" b="0" i="0" u="none" strike="noStrike" cap="none" normalizeH="0" baseline="0">
                <a:ln>
                  <a:noFill/>
                </a:ln>
                <a:effectLst/>
              </a:rPr>
              <a:t> through Carisbrooke, Canterbury, Hastings, etc  He also wrote the first books of "Endymion “</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sz="1200" b="0" i="0" u="none" strike="noStrike" cap="none" normalizeH="0" baseline="0">
                <a:ln>
                  <a:noFill/>
                </a:ln>
                <a:effectLst/>
              </a:rPr>
              <a:t> which is more than four thousands stanzas in 1818.</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sz="1200" b="0" i="1" u="none" strike="noStrike" cap="none" normalizeH="0" baseline="0">
                <a:ln>
                  <a:noFill/>
                </a:ln>
                <a:effectLst/>
              </a:rPr>
              <a:t>Endymion</a:t>
            </a:r>
            <a:r>
              <a:rPr kumimoji="0" lang="en-US" sz="1200" b="0" i="0" u="none" strike="noStrike" cap="none" normalizeH="0" baseline="0">
                <a:ln>
                  <a:noFill/>
                </a:ln>
                <a:effectLst/>
              </a:rPr>
              <a:t> is a long narrative poem in four books of about one thousand lines each, written mostly in heroic couplets. </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sz="1200" b="0" i="0" u="none" strike="noStrike" cap="none" normalizeH="0" baseline="0">
                <a:ln>
                  <a:noFill/>
                </a:ln>
                <a:effectLst/>
              </a:rPr>
              <a:t>It is named after its hero, Endymion, a figure taken from Greek myth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lib.unc.edu/rbc/keats/img/john-keats-engraving.jpg"/>
          <p:cNvPicPr>
            <a:picLocks noChangeAspect="1" noChangeArrowheads="1"/>
          </p:cNvPicPr>
          <p:nvPr/>
        </p:nvPicPr>
        <p:blipFill>
          <a:blip r:embed="rId2"/>
          <a:srcRect/>
          <a:stretch>
            <a:fillRect/>
          </a:stretch>
        </p:blipFill>
        <p:spPr bwMode="auto">
          <a:xfrm>
            <a:off x="533400" y="1295400"/>
            <a:ext cx="2752725" cy="3895725"/>
          </a:xfrm>
          <a:prstGeom prst="rect">
            <a:avLst/>
          </a:prstGeom>
          <a:noFill/>
        </p:spPr>
      </p:pic>
      <p:sp>
        <p:nvSpPr>
          <p:cNvPr id="23555" name="Rectangle 3"/>
          <p:cNvSpPr>
            <a:spLocks noChangeArrowheads="1"/>
          </p:cNvSpPr>
          <p:nvPr/>
        </p:nvSpPr>
        <p:spPr bwMode="auto">
          <a:xfrm>
            <a:off x="3429000" y="914400"/>
            <a:ext cx="48006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sng" strike="noStrike" cap="none" normalizeH="0" baseline="0" dirty="0">
                <a:ln>
                  <a:noFill/>
                </a:ln>
                <a:solidFill>
                  <a:schemeClr val="tx1"/>
                </a:solidFill>
                <a:effectLst/>
                <a:latin typeface="Calibri" pitchFamily="34" charset="0"/>
                <a:ea typeface="Times New Roman" pitchFamily="18" charset="0"/>
                <a:cs typeface="Calibri" pitchFamily="34" charset="0"/>
              </a:rPr>
              <a:t> </a:t>
            </a:r>
            <a:r>
              <a:rPr lang="tr-TR" sz="2400" u="sng" dirty="0">
                <a:latin typeface="Calibri" pitchFamily="34" charset="0"/>
                <a:ea typeface="Times New Roman" pitchFamily="18" charset="0"/>
                <a:cs typeface="Calibri" pitchFamily="34" charset="0"/>
              </a:rPr>
              <a:t>H</a:t>
            </a:r>
            <a:r>
              <a:rPr kumimoji="0" lang="tr-TR" sz="2400" b="0" i="0" u="sng" strike="noStrike" cap="none" normalizeH="0" baseline="0" dirty="0">
                <a:ln>
                  <a:noFill/>
                </a:ln>
                <a:solidFill>
                  <a:schemeClr val="tx1"/>
                </a:solidFill>
                <a:effectLst/>
                <a:latin typeface="Calibri" pitchFamily="34" charset="0"/>
                <a:ea typeface="Times New Roman" pitchFamily="18" charset="0"/>
                <a:cs typeface="Calibri" pitchFamily="34" charset="0"/>
              </a:rPr>
              <a:t>is other poems :</a:t>
            </a:r>
            <a:endParaRPr kumimoji="0" lang="tr-TR" sz="2400" b="0" i="0" u="sng"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The Eve of St Agnes </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Lamia </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Isabella</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La Bella Dame Sans Merci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Last</a:t>
            </a:r>
            <a:r>
              <a:rPr kumimoji="0" lang="tr-TR" sz="2400" b="0" i="0" u="none" strike="noStrike" cap="none" normalizeH="0" dirty="0">
                <a:ln>
                  <a:noFill/>
                </a:ln>
                <a:solidFill>
                  <a:schemeClr val="tx1"/>
                </a:solidFill>
                <a:effectLst/>
                <a:latin typeface="Calibri" pitchFamily="34" charset="0"/>
                <a:ea typeface="Times New Roman" pitchFamily="18" charset="0"/>
                <a:cs typeface="Calibri" pitchFamily="34" charset="0"/>
              </a:rPr>
              <a:t> Sonnet </a:t>
            </a:r>
          </a:p>
          <a:p>
            <a:pPr lvl="0" eaLnBrk="0" fontAlgn="base" hangingPunct="0">
              <a:spcBef>
                <a:spcPct val="0"/>
              </a:spcBef>
              <a:spcAft>
                <a:spcPct val="0"/>
              </a:spcAft>
              <a:buFontTx/>
              <a:buChar char="•"/>
            </a:pPr>
            <a:r>
              <a:rPr lang="tr-TR" sz="2400" dirty="0"/>
              <a:t>On First Looking Into Chapman's Homer </a:t>
            </a:r>
          </a:p>
          <a:p>
            <a:pPr eaLnBrk="0" fontAlgn="base" hangingPunct="0">
              <a:spcBef>
                <a:spcPct val="0"/>
              </a:spcBef>
              <a:spcAft>
                <a:spcPct val="0"/>
              </a:spcAft>
              <a:buFontTx/>
              <a:buChar char="•"/>
            </a:pPr>
            <a:r>
              <a:rPr lang="tr-TR" sz="2400" dirty="0"/>
              <a:t>When I Have Fears That I May Cease to Be </a:t>
            </a:r>
            <a:endParaRPr lang="tr-TR" sz="2400" dirty="0">
              <a:latin typeface="Arial" pitchFamily="34" charset="0"/>
            </a:endParaRPr>
          </a:p>
          <a:p>
            <a:pPr lvl="0" eaLnBrk="0" fontAlgn="base" hangingPunct="0">
              <a:spcBef>
                <a:spcPct val="0"/>
              </a:spcBef>
              <a:spcAft>
                <a:spcPct val="0"/>
              </a:spcAft>
              <a:buFontTx/>
              <a:buChar char="•"/>
            </a:pPr>
            <a:endParaRPr kumimoji="0" lang="tr-TR" sz="2400" b="0" i="0" strike="noStrike" cap="none" normalizeH="0" baseline="0" dirty="0">
              <a:ln>
                <a:noFill/>
              </a:ln>
              <a:solidFill>
                <a:schemeClr val="tx1"/>
              </a:solidFill>
              <a:effectLst/>
              <a:latin typeface="Calibri" pitchFamily="34" charset="0"/>
              <a:ea typeface="Times New Roman" pitchFamily="18" charset="0"/>
              <a:cs typeface="Calibri" pitchFamily="34" charset="0"/>
            </a:endParaRPr>
          </a:p>
          <a:p>
            <a:pPr lvl="0" eaLnBrk="0" fontAlgn="base" hangingPunct="0">
              <a:spcBef>
                <a:spcPct val="0"/>
              </a:spcBef>
              <a:spcAft>
                <a:spcPct val="0"/>
              </a:spcAft>
            </a:pPr>
            <a:r>
              <a:rPr kumimoji="0" lang="tr-TR" sz="2400" b="0" i="0" u="sng" strike="noStrike" cap="none" normalizeH="0" baseline="0" dirty="0">
                <a:ln>
                  <a:noFill/>
                </a:ln>
                <a:solidFill>
                  <a:schemeClr val="tx1"/>
                </a:solidFill>
                <a:effectLst/>
                <a:latin typeface="Calibri" pitchFamily="34" charset="0"/>
                <a:ea typeface="Times New Roman" pitchFamily="18" charset="0"/>
                <a:cs typeface="Calibri" pitchFamily="34" charset="0"/>
              </a:rPr>
              <a:t>His sones:</a:t>
            </a:r>
            <a:endParaRPr kumimoji="0" lang="tr-TR" sz="2400" b="0" i="0" u="sng"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"Sleep and Poetry "</a:t>
            </a:r>
            <a:endParaRPr kumimoji="0" lang="tr-TR" sz="2400" b="0" i="0" u="none" strike="noStrike" cap="none" normalizeH="0" baseline="0" dirty="0">
              <a:ln>
                <a:noFill/>
              </a:ln>
              <a:solidFill>
                <a:schemeClr val="tx1"/>
              </a:solidFill>
              <a:effectLst/>
              <a:latin typeface="Arial" pitchFamily="34" charset="0"/>
              <a:ea typeface="Times New Roman" pitchFamily="18" charset="0"/>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tr-TR" sz="2400" b="0" i="0" u="none" strike="noStrike" cap="none" normalizeH="0" baseline="0" dirty="0">
                <a:ln>
                  <a:noFill/>
                </a:ln>
                <a:solidFill>
                  <a:schemeClr val="tx1"/>
                </a:solidFill>
                <a:effectLst/>
                <a:latin typeface="Arial" pitchFamily="34" charset="0"/>
                <a:ea typeface="Times New Roman" pitchFamily="18" charset="0"/>
                <a:cs typeface="Calibri" pitchFamily="34" charset="0"/>
              </a:rPr>
              <a:t>"</a:t>
            </a:r>
            <a:r>
              <a:rPr kumimoji="0" lang="tr-TR" sz="2400" i="0" u="none" strike="noStrike" cap="none" normalizeH="0" baseline="0" dirty="0">
                <a:ln>
                  <a:noFill/>
                </a:ln>
                <a:solidFill>
                  <a:schemeClr val="tx1"/>
                </a:solidFill>
                <a:effectLst/>
                <a:latin typeface="Goudy Old Style" pitchFamily="18" charset="0"/>
                <a:ea typeface="Times New Roman" pitchFamily="18" charset="0"/>
                <a:cs typeface="Calibri" pitchFamily="34" charset="0"/>
              </a:rPr>
              <a:t>I stood Tiptoe upon a Little Hill</a:t>
            </a:r>
            <a:r>
              <a:rPr kumimoji="0" lang="tr-TR" sz="2400" b="0" i="0" u="none" strike="noStrike" cap="none" normalizeH="0" baseline="0" dirty="0">
                <a:ln>
                  <a:noFill/>
                </a:ln>
                <a:solidFill>
                  <a:schemeClr val="tx1"/>
                </a:solidFill>
                <a:effectLst/>
                <a:latin typeface="Arial" pitchFamily="34" charset="0"/>
                <a:ea typeface="Times New Roman" pitchFamily="18" charset="0"/>
                <a:cs typeface="Calibri" pitchFamily="34" charset="0"/>
              </a:rPr>
              <a:t>"</a:t>
            </a:r>
            <a:r>
              <a:rPr kumimoji="0" lang="tr-TR" sz="2400" b="0" i="0" u="none" strike="noStrike" cap="none" normalizeH="0" baseline="0" dirty="0">
                <a:ln>
                  <a:noFill/>
                </a:ln>
                <a:solidFill>
                  <a:schemeClr val="tx1"/>
                </a:solidFill>
                <a:effectLst/>
                <a:latin typeface="Arial" pitchFamily="34" charset="0"/>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1447800" y="3811012"/>
            <a:ext cx="76962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Keats originated by Greek Mythology and wrote "Ode" .This means "song" in Greek.</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"Ode on Indolence"</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"Ode on Psyche"</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"Ode on Autumn"</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"Ode to Meloncholy"</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"Ode to a Grecian Urn" </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  </a:t>
            </a:r>
            <a:endParaRPr kumimoji="0" lang="tr-TR" sz="2400" b="0" i="0" u="none" strike="noStrike" cap="none" normalizeH="0" baseline="0" dirty="0">
              <a:ln>
                <a:noFill/>
              </a:ln>
              <a:solidFill>
                <a:schemeClr val="tx1"/>
              </a:solidFill>
              <a:effectLst/>
              <a:latin typeface="Arial" pitchFamily="34" charset="0"/>
            </a:endParaRPr>
          </a:p>
        </p:txBody>
      </p:sp>
      <p:pic>
        <p:nvPicPr>
          <p:cNvPr id="5125" name="Picture 5" descr="http://www.saltpublishing.com/assets/authors/keats_john.jpg"/>
          <p:cNvPicPr>
            <a:picLocks noChangeAspect="1" noChangeArrowheads="1"/>
          </p:cNvPicPr>
          <p:nvPr/>
        </p:nvPicPr>
        <p:blipFill>
          <a:blip r:embed="rId2"/>
          <a:srcRect/>
          <a:stretch>
            <a:fillRect/>
          </a:stretch>
        </p:blipFill>
        <p:spPr bwMode="auto">
          <a:xfrm>
            <a:off x="304800" y="228600"/>
            <a:ext cx="4114800" cy="30480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theosociety.org/pasadena/sunrise/50-00-1/s1fmmc1.jpg"/>
          <p:cNvPicPr>
            <a:picLocks noChangeAspect="1" noChangeArrowheads="1"/>
          </p:cNvPicPr>
          <p:nvPr/>
        </p:nvPicPr>
        <p:blipFill>
          <a:blip r:embed="rId2"/>
          <a:srcRect/>
          <a:stretch>
            <a:fillRect/>
          </a:stretch>
        </p:blipFill>
        <p:spPr bwMode="auto">
          <a:xfrm>
            <a:off x="228600" y="685800"/>
            <a:ext cx="3333750" cy="4619625"/>
          </a:xfrm>
          <a:prstGeom prst="rect">
            <a:avLst/>
          </a:prstGeom>
          <a:noFill/>
        </p:spPr>
      </p:pic>
      <p:sp>
        <p:nvSpPr>
          <p:cNvPr id="6147" name="Rectangle 3"/>
          <p:cNvSpPr>
            <a:spLocks noChangeArrowheads="1"/>
          </p:cNvSpPr>
          <p:nvPr/>
        </p:nvSpPr>
        <p:spPr bwMode="auto">
          <a:xfrm>
            <a:off x="4038600" y="838200"/>
            <a:ext cx="4267200"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sng" strike="noStrike" cap="none" normalizeH="0" baseline="0" dirty="0">
                <a:ln>
                  <a:noFill/>
                </a:ln>
                <a:solidFill>
                  <a:schemeClr val="tx1"/>
                </a:solidFill>
                <a:effectLst/>
                <a:latin typeface="Calibri" pitchFamily="34" charset="0"/>
                <a:ea typeface="Times New Roman" pitchFamily="18" charset="0"/>
                <a:cs typeface="Calibri" pitchFamily="34" charset="0"/>
              </a:rPr>
              <a:t>John Keats :</a:t>
            </a:r>
            <a:endParaRPr kumimoji="0" lang="tr-TR" sz="2400" b="0" i="0" u="sng"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is said " painter-poet"</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interested with Middle Ages ,especially Greek</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 did not  like "the didactic poems" and said "We hate poetry that has a palpable design upon us."</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wanted to a revolution on theatre literature  but he couldn’t  do</a:t>
            </a:r>
            <a:r>
              <a:rPr kumimoji="0" lang="tr-TR" sz="2400" b="0" i="0" u="none" strike="noStrike" cap="none" normalizeH="0" dirty="0">
                <a:ln>
                  <a:noFill/>
                </a:ln>
                <a:solidFill>
                  <a:schemeClr val="tx1"/>
                </a:solidFill>
                <a:effectLst/>
                <a:latin typeface="Calibri" pitchFamily="34" charset="0"/>
                <a:ea typeface="Times New Roman" pitchFamily="18" charset="0"/>
                <a:cs typeface="Calibri" pitchFamily="34" charset="0"/>
              </a:rPr>
              <a:t> .</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 </a:t>
            </a:r>
            <a:endParaRPr kumimoji="0" lang="tr-TR"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dirty="0">
              <a:ln>
                <a:noFill/>
              </a:ln>
              <a:solidFill>
                <a:schemeClr val="tx1"/>
              </a:solidFill>
              <a:effectLst/>
              <a:latin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rop from George Keats's manuscript copy of Ode on a Grecian Urn"/>
          <p:cNvPicPr>
            <a:picLocks noChangeAspect="1" noChangeArrowheads="1"/>
          </p:cNvPicPr>
          <p:nvPr/>
        </p:nvPicPr>
        <p:blipFill>
          <a:blip r:embed="rId2"/>
          <a:srcRect/>
          <a:stretch>
            <a:fillRect/>
          </a:stretch>
        </p:blipFill>
        <p:spPr bwMode="auto">
          <a:xfrm>
            <a:off x="1828800" y="381000"/>
            <a:ext cx="4762500" cy="800100"/>
          </a:xfrm>
          <a:prstGeom prst="rect">
            <a:avLst/>
          </a:prstGeom>
          <a:noFill/>
        </p:spPr>
      </p:pic>
      <p:sp>
        <p:nvSpPr>
          <p:cNvPr id="6145" name="Rectangle 1"/>
          <p:cNvSpPr>
            <a:spLocks noChangeArrowheads="1"/>
          </p:cNvSpPr>
          <p:nvPr/>
        </p:nvSpPr>
        <p:spPr bwMode="auto">
          <a:xfrm>
            <a:off x="1219200" y="1371600"/>
            <a:ext cx="71628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Thou still unravish'd bride of quietness,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    Thou foster-child of silence and slow time,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Sylvan historian, who canst thus express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    A flowery tale more sweetly than our rhyme: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What leaf-fring'd legend haunt about thy shape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    Of deities or mortals, or of both,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        In Tempe or the dales of Arcady?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    What men or gods are these?  What maidens loth?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What mad pursuit?  What struggle to escape?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        What pipes and timbrels?  What wild ecstasy? </a:t>
            </a:r>
            <a:endParaRPr kumimoji="0" lang="tr-TR" sz="2400" b="0" i="0" u="none" strike="noStrike" cap="none" normalizeH="0" baseline="0" dirty="0">
              <a:ln>
                <a:noFill/>
              </a:ln>
              <a:solidFill>
                <a:schemeClr val="tx1"/>
              </a:solidFill>
              <a:effectLst/>
              <a:latin typeface="Goudy Old Style"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Heard melodies are sweet, but those unheard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    Are sweeter: therefore, ye soft pipes, play on;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Not to the sensual ear, but, more endear'd,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   </a:t>
            </a:r>
            <a:endParaRPr kumimoji="0" lang="tr-TR" sz="2400" b="0" i="0" u="none" strike="noStrike" cap="none" normalizeH="0" baseline="0" dirty="0">
              <a:ln>
                <a:noFill/>
              </a:ln>
              <a:solidFill>
                <a:schemeClr val="tx1"/>
              </a:solidFill>
              <a:effectLst/>
              <a:latin typeface="Goudy Old Style"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0"/>
            <a:ext cx="5029200" cy="3046988"/>
          </a:xfrm>
          <a:prstGeom prst="rect">
            <a:avLst/>
          </a:prstGeom>
        </p:spPr>
        <p:txBody>
          <a:bodyPr wrap="square">
            <a:spAutoFit/>
          </a:bodyPr>
          <a:lstStyle/>
          <a:p>
            <a:r>
              <a:rPr lang="tr-TR" sz="2400" dirty="0">
                <a:latin typeface="Goudy Old Style" pitchFamily="18" charset="0"/>
              </a:rPr>
              <a:t>Pipe to the spirit ditties of no tone: </a:t>
            </a:r>
            <a:br>
              <a:rPr lang="tr-TR" sz="2400" dirty="0">
                <a:latin typeface="Goudy Old Style" pitchFamily="18" charset="0"/>
              </a:rPr>
            </a:br>
            <a:r>
              <a:rPr lang="tr-TR" sz="2400" dirty="0">
                <a:latin typeface="Goudy Old Style" pitchFamily="18" charset="0"/>
              </a:rPr>
              <a:t>Fair youth, beneath the trees, thou canst not leave </a:t>
            </a:r>
            <a:br>
              <a:rPr lang="tr-TR" sz="2400" dirty="0">
                <a:latin typeface="Goudy Old Style" pitchFamily="18" charset="0"/>
              </a:rPr>
            </a:br>
            <a:r>
              <a:rPr lang="tr-TR" sz="2400" dirty="0">
                <a:latin typeface="Goudy Old Style" pitchFamily="18" charset="0"/>
              </a:rPr>
              <a:t>  Thy song, nor ever can those trees be bare; </a:t>
            </a:r>
            <a:br>
              <a:rPr lang="tr-TR" sz="2400" dirty="0">
                <a:latin typeface="Goudy Old Style" pitchFamily="18" charset="0"/>
              </a:rPr>
            </a:br>
            <a:r>
              <a:rPr lang="tr-TR" sz="2400" dirty="0">
                <a:latin typeface="Goudy Old Style" pitchFamily="18" charset="0"/>
              </a:rPr>
              <a:t>   Bold lover, never, never canst thou kiss, </a:t>
            </a:r>
            <a:br>
              <a:rPr lang="tr-TR" sz="2400" dirty="0">
                <a:latin typeface="Goudy Old Style" pitchFamily="18" charset="0"/>
              </a:rPr>
            </a:br>
            <a:endParaRPr lang="tr-TR" sz="2400" dirty="0">
              <a:latin typeface="Goudy Old Style" pitchFamily="18" charset="0"/>
            </a:endParaRPr>
          </a:p>
        </p:txBody>
      </p:sp>
      <p:sp>
        <p:nvSpPr>
          <p:cNvPr id="3" name="Rectangle 2"/>
          <p:cNvSpPr/>
          <p:nvPr/>
        </p:nvSpPr>
        <p:spPr>
          <a:xfrm>
            <a:off x="1295400" y="2514600"/>
            <a:ext cx="6400800" cy="3785652"/>
          </a:xfrm>
          <a:prstGeom prst="rect">
            <a:avLst/>
          </a:prstGeom>
        </p:spPr>
        <p:txBody>
          <a:bodyPr wrap="square">
            <a:spAutoFit/>
          </a:bodyPr>
          <a:lstStyle/>
          <a:p>
            <a:pPr lvl="0" fontAlgn="base">
              <a:spcBef>
                <a:spcPct val="0"/>
              </a:spcBef>
              <a:spcAft>
                <a:spcPct val="0"/>
              </a:spcAft>
            </a:pPr>
            <a:r>
              <a:rPr lang="tr-TR" sz="2400" dirty="0">
                <a:solidFill>
                  <a:srgbClr val="000000"/>
                </a:solidFill>
                <a:latin typeface="Goudy Old Style" pitchFamily="18" charset="0"/>
                <a:ea typeface="Times New Roman" pitchFamily="18" charset="0"/>
                <a:cs typeface="Times New Roman" pitchFamily="18" charset="0"/>
              </a:rPr>
              <a:t>Though winning near the goal - yet, do not grieve; </a:t>
            </a:r>
            <a:br>
              <a:rPr lang="tr-TR" sz="2400" dirty="0">
                <a:solidFill>
                  <a:srgbClr val="000000"/>
                </a:solidFill>
                <a:latin typeface="Goudy Old Style" pitchFamily="18" charset="0"/>
                <a:ea typeface="Times New Roman" pitchFamily="18" charset="0"/>
                <a:cs typeface="Times New Roman" pitchFamily="18" charset="0"/>
              </a:rPr>
            </a:br>
            <a:r>
              <a:rPr lang="tr-TR" sz="2400" dirty="0">
                <a:solidFill>
                  <a:srgbClr val="000000"/>
                </a:solidFill>
                <a:latin typeface="Goudy Old Style" pitchFamily="18" charset="0"/>
                <a:ea typeface="Times New Roman" pitchFamily="18" charset="0"/>
                <a:cs typeface="Times New Roman" pitchFamily="18" charset="0"/>
              </a:rPr>
              <a:t>        She cannot fade, though thou hast not thy bliss, </a:t>
            </a:r>
            <a:br>
              <a:rPr lang="tr-TR" sz="2400" dirty="0">
                <a:solidFill>
                  <a:srgbClr val="000000"/>
                </a:solidFill>
                <a:latin typeface="Goudy Old Style" pitchFamily="18" charset="0"/>
                <a:ea typeface="Times New Roman" pitchFamily="18" charset="0"/>
                <a:cs typeface="Times New Roman" pitchFamily="18" charset="0"/>
              </a:rPr>
            </a:br>
            <a:r>
              <a:rPr lang="tr-TR" sz="2400" dirty="0">
                <a:solidFill>
                  <a:srgbClr val="000000"/>
                </a:solidFill>
                <a:latin typeface="Goudy Old Style" pitchFamily="18" charset="0"/>
                <a:ea typeface="Times New Roman" pitchFamily="18" charset="0"/>
                <a:cs typeface="Times New Roman" pitchFamily="18" charset="0"/>
              </a:rPr>
              <a:t>    For ever wilt thou love, and she be fair! </a:t>
            </a:r>
            <a:endParaRPr lang="tr-TR" sz="2400" dirty="0">
              <a:solidFill>
                <a:srgbClr val="000000"/>
              </a:solidFill>
              <a:latin typeface="Goudy Old Style" pitchFamily="18" charset="0"/>
              <a:ea typeface="Times New Roman" pitchFamily="18" charset="0"/>
            </a:endParaRPr>
          </a:p>
          <a:p>
            <a:pPr lvl="0" eaLnBrk="0" fontAlgn="base" hangingPunct="0">
              <a:spcBef>
                <a:spcPct val="0"/>
              </a:spcBef>
              <a:spcAft>
                <a:spcPct val="0"/>
              </a:spcAft>
            </a:pPr>
            <a:r>
              <a:rPr lang="tr-TR" sz="2400" dirty="0">
                <a:solidFill>
                  <a:srgbClr val="000000"/>
                </a:solidFill>
                <a:latin typeface="Goudy Old Style" pitchFamily="18" charset="0"/>
                <a:ea typeface="Times New Roman" pitchFamily="18" charset="0"/>
              </a:rPr>
              <a:t>Ah, happy, happy boughs! that cannot shed </a:t>
            </a:r>
            <a:br>
              <a:rPr lang="tr-TR" sz="2400" dirty="0">
                <a:solidFill>
                  <a:srgbClr val="000000"/>
                </a:solidFill>
                <a:latin typeface="Goudy Old Style" pitchFamily="18" charset="0"/>
                <a:ea typeface="Times New Roman" pitchFamily="18" charset="0"/>
              </a:rPr>
            </a:br>
            <a:r>
              <a:rPr lang="tr-TR" sz="2400" dirty="0">
                <a:solidFill>
                  <a:srgbClr val="000000"/>
                </a:solidFill>
                <a:latin typeface="Goudy Old Style" pitchFamily="18" charset="0"/>
                <a:ea typeface="Times New Roman" pitchFamily="18" charset="0"/>
              </a:rPr>
              <a:t>    Your leaves, nor ever bid the spring adieu; </a:t>
            </a:r>
            <a:br>
              <a:rPr lang="tr-TR" sz="2400" dirty="0">
                <a:solidFill>
                  <a:srgbClr val="000000"/>
                </a:solidFill>
                <a:latin typeface="Goudy Old Style" pitchFamily="18" charset="0"/>
                <a:ea typeface="Times New Roman" pitchFamily="18" charset="0"/>
              </a:rPr>
            </a:br>
            <a:r>
              <a:rPr lang="tr-TR" sz="2400" dirty="0">
                <a:solidFill>
                  <a:srgbClr val="000000"/>
                </a:solidFill>
                <a:latin typeface="Goudy Old Style" pitchFamily="18" charset="0"/>
                <a:ea typeface="Times New Roman" pitchFamily="18" charset="0"/>
              </a:rPr>
              <a:t>And, happy melodist, unwearied, </a:t>
            </a:r>
            <a:br>
              <a:rPr lang="tr-TR" sz="2400" dirty="0">
                <a:solidFill>
                  <a:srgbClr val="000000"/>
                </a:solidFill>
                <a:latin typeface="Goudy Old Style" pitchFamily="18" charset="0"/>
                <a:ea typeface="Times New Roman" pitchFamily="18" charset="0"/>
              </a:rPr>
            </a:br>
            <a:r>
              <a:rPr lang="tr-TR" sz="2400" dirty="0">
                <a:solidFill>
                  <a:srgbClr val="000000"/>
                </a:solidFill>
                <a:latin typeface="Goudy Old Style" pitchFamily="18" charset="0"/>
                <a:ea typeface="Times New Roman" pitchFamily="18" charset="0"/>
              </a:rPr>
              <a:t>    For ever piping songs for ever new; </a:t>
            </a:r>
            <a:br>
              <a:rPr lang="tr-TR" sz="2400" dirty="0">
                <a:solidFill>
                  <a:srgbClr val="000000"/>
                </a:solidFill>
                <a:latin typeface="Goudy Old Style" pitchFamily="18" charset="0"/>
                <a:ea typeface="Times New Roman" pitchFamily="18" charset="0"/>
              </a:rPr>
            </a:br>
            <a:r>
              <a:rPr lang="tr-TR" sz="2400" dirty="0">
                <a:solidFill>
                  <a:srgbClr val="000000"/>
                </a:solidFill>
                <a:latin typeface="Goudy Old Style" pitchFamily="18" charset="0"/>
                <a:ea typeface="Times New Roman" pitchFamily="18" charset="0"/>
              </a:rPr>
              <a:t>More happy love! more happy, happy love! </a:t>
            </a:r>
            <a:br>
              <a:rPr lang="tr-TR" sz="2400" dirty="0">
                <a:solidFill>
                  <a:srgbClr val="000000"/>
                </a:solidFill>
                <a:latin typeface="Goudy Old Style" pitchFamily="18" charset="0"/>
                <a:ea typeface="Times New Roman" pitchFamily="18" charset="0"/>
              </a:rPr>
            </a:br>
            <a:r>
              <a:rPr lang="tr-TR" sz="2400" dirty="0">
                <a:solidFill>
                  <a:srgbClr val="000000"/>
                </a:solidFill>
                <a:latin typeface="Goudy Old Style" pitchFamily="18" charset="0"/>
                <a:ea typeface="Times New Roman" pitchFamily="18" charset="0"/>
              </a:rPr>
              <a:t>    For ever warm and still to be enjoy'd, </a:t>
            </a:r>
            <a:endParaRPr lang="tr-TR" sz="2400" dirty="0">
              <a:latin typeface="Goudy Old Style"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838200" y="381000"/>
            <a:ext cx="83058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Though winning near the goal - yet, do not grieve;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        She cannot fade, though thou hast not thy bliss,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cs typeface="Times New Roman" pitchFamily="18" charset="0"/>
              </a:rPr>
              <a:t>    For ever wilt thou love, and she be fair! </a:t>
            </a:r>
            <a:endParaRPr kumimoji="0" lang="tr-TR" sz="2400" b="0" i="0" u="none" strike="noStrike" cap="none" normalizeH="0" baseline="0" dirty="0">
              <a:ln>
                <a:noFill/>
              </a:ln>
              <a:solidFill>
                <a:srgbClr val="000000"/>
              </a:solidFill>
              <a:effectLst/>
              <a:latin typeface="Goudy Old Style" pitchFamily="18"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dirty="0">
                <a:ln>
                  <a:noFill/>
                </a:ln>
                <a:solidFill>
                  <a:srgbClr val="000000"/>
                </a:solidFill>
                <a:effectLst/>
                <a:latin typeface="Goudy Old Style" pitchFamily="18" charset="0"/>
                <a:ea typeface="Times New Roman" pitchFamily="18" charset="0"/>
              </a:rPr>
              <a:t>Ah, happy, happy boughs! that cannot shed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rPr>
              <a:t>    Your leaves, nor ever bid the spring adieu;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rPr>
              <a:t>And, happy melodist, unwearied,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rPr>
              <a:t>    For ever piping songs for ever new;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rPr>
              <a:t>More happy love! more happy, happy love!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rPr>
              <a:t>    For ever warm and still to be enjoy'd,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rPr>
              <a:t>        For ever panting, and for ever young;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rPr>
              <a:t>All breathing human passion far above,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rPr>
              <a:t>    That leaves a heart high-sorrowful and cloy'd, </a:t>
            </a:r>
            <a:br>
              <a:rPr kumimoji="0" lang="tr-TR" sz="2400" b="0" i="0" u="none" strike="noStrike" cap="none" normalizeH="0" baseline="0" dirty="0">
                <a:ln>
                  <a:noFill/>
                </a:ln>
                <a:solidFill>
                  <a:srgbClr val="000000"/>
                </a:solidFill>
                <a:effectLst/>
                <a:latin typeface="Goudy Old Style" pitchFamily="18" charset="0"/>
                <a:ea typeface="Times New Roman" pitchFamily="18" charset="0"/>
              </a:rPr>
            </a:br>
            <a:r>
              <a:rPr kumimoji="0" lang="tr-TR" sz="2400" b="0" i="0" u="none" strike="noStrike" cap="none" normalizeH="0" baseline="0" dirty="0">
                <a:ln>
                  <a:noFill/>
                </a:ln>
                <a:solidFill>
                  <a:srgbClr val="000000"/>
                </a:solidFill>
                <a:effectLst/>
                <a:latin typeface="Goudy Old Style" pitchFamily="18" charset="0"/>
                <a:ea typeface="Times New Roman" pitchFamily="18" charset="0"/>
              </a:rPr>
              <a:t>        A burning forehead, and a parching tongue. </a:t>
            </a:r>
            <a:endParaRPr kumimoji="0" lang="tr-TR" sz="2400" b="0" i="0" u="none" strike="noStrike" cap="none" normalizeH="0" baseline="0" dirty="0">
              <a:ln>
                <a:noFill/>
              </a:ln>
              <a:solidFill>
                <a:schemeClr val="tx1"/>
              </a:solidFill>
              <a:effectLst/>
              <a:latin typeface="Goudy Old Style"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609600"/>
            <a:ext cx="6477000" cy="3046988"/>
          </a:xfrm>
          <a:prstGeom prst="rect">
            <a:avLst/>
          </a:prstGeom>
        </p:spPr>
        <p:txBody>
          <a:bodyPr wrap="square">
            <a:spAutoFit/>
          </a:bodyPr>
          <a:lstStyle/>
          <a:p>
            <a:r>
              <a:rPr lang="tr-TR" sz="2400" dirty="0">
                <a:latin typeface="Goudy Old Style" pitchFamily="18" charset="0"/>
              </a:rPr>
              <a:t>Who are these coming to the sacrifice? </a:t>
            </a:r>
            <a:br>
              <a:rPr lang="tr-TR" sz="2400" dirty="0">
                <a:latin typeface="Goudy Old Style" pitchFamily="18" charset="0"/>
              </a:rPr>
            </a:br>
            <a:r>
              <a:rPr lang="tr-TR" sz="2400" dirty="0">
                <a:latin typeface="Goudy Old Style" pitchFamily="18" charset="0"/>
              </a:rPr>
              <a:t>    To what green altar, O mysterious priest, </a:t>
            </a:r>
            <a:br>
              <a:rPr lang="tr-TR" sz="2400" dirty="0">
                <a:latin typeface="Goudy Old Style" pitchFamily="18" charset="0"/>
              </a:rPr>
            </a:br>
            <a:r>
              <a:rPr lang="tr-TR" sz="2400" dirty="0">
                <a:latin typeface="Goudy Old Style" pitchFamily="18" charset="0"/>
              </a:rPr>
              <a:t>Lead'st thou that heifer lowing at the skies, </a:t>
            </a:r>
            <a:br>
              <a:rPr lang="tr-TR" sz="2400" dirty="0">
                <a:latin typeface="Goudy Old Style" pitchFamily="18" charset="0"/>
              </a:rPr>
            </a:br>
            <a:r>
              <a:rPr lang="tr-TR" sz="2400" dirty="0">
                <a:latin typeface="Goudy Old Style" pitchFamily="18" charset="0"/>
              </a:rPr>
              <a:t>    And all her silken flanks with garlands drest? </a:t>
            </a:r>
            <a:br>
              <a:rPr lang="tr-TR" sz="2400" dirty="0">
                <a:latin typeface="Goudy Old Style" pitchFamily="18" charset="0"/>
              </a:rPr>
            </a:br>
            <a:r>
              <a:rPr lang="tr-TR" sz="2400" dirty="0">
                <a:latin typeface="Goudy Old Style" pitchFamily="18" charset="0"/>
              </a:rPr>
              <a:t>What little town by river or sea shore, </a:t>
            </a:r>
            <a:br>
              <a:rPr lang="tr-TR" sz="2400" dirty="0">
                <a:latin typeface="Goudy Old Style" pitchFamily="18" charset="0"/>
              </a:rPr>
            </a:br>
            <a:r>
              <a:rPr lang="tr-TR" sz="2400" dirty="0">
                <a:latin typeface="Goudy Old Style" pitchFamily="18" charset="0"/>
              </a:rPr>
              <a:t>    Or mountain-built with peaceful citadel, </a:t>
            </a:r>
            <a:br>
              <a:rPr lang="tr-TR" sz="2400" dirty="0">
                <a:latin typeface="Goudy Old Style" pitchFamily="18" charset="0"/>
              </a:rPr>
            </a:br>
            <a:r>
              <a:rPr lang="tr-TR" sz="2400" dirty="0">
                <a:latin typeface="Goudy Old Style" pitchFamily="18" charset="0"/>
              </a:rPr>
              <a:t>        Is emptied of this folk, this pious morn? </a:t>
            </a:r>
            <a:br>
              <a:rPr lang="tr-TR" sz="2400" dirty="0">
                <a:latin typeface="Goudy Old Style" pitchFamily="18" charset="0"/>
              </a:rPr>
            </a:br>
            <a:endParaRPr lang="tr-TR" sz="2400" dirty="0">
              <a:latin typeface="Goudy Old Style"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228600" y="685800"/>
            <a:ext cx="8610600" cy="53860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tabLst>
                <a:tab pos="457200" algn="l"/>
              </a:tabLst>
            </a:pPr>
            <a:endParaRPr kumimoji="0" lang="tr-TR" sz="2400" b="1" i="0" u="sng" strike="noStrike" cap="none" normalizeH="0" baseline="0" dirty="0">
              <a:ln>
                <a:noFill/>
              </a:ln>
              <a:effectLst/>
              <a:latin typeface="Times New Roman TUR"/>
              <a:ea typeface="Times New Roman" pitchFamily="18" charset="0"/>
              <a:cs typeface="Times New Roman" pitchFamily="18" charset="0"/>
            </a:endParaRPr>
          </a:p>
          <a:p>
            <a:pPr lvl="0" fontAlgn="base">
              <a:spcBef>
                <a:spcPct val="0"/>
              </a:spcBef>
              <a:spcAft>
                <a:spcPct val="0"/>
              </a:spcAft>
              <a:buFont typeface="Arial" pitchFamily="34" charset="0"/>
              <a:buChar char="•"/>
              <a:tabLst>
                <a:tab pos="457200" algn="l"/>
              </a:tabLst>
            </a:pPr>
            <a:r>
              <a:rPr kumimoji="0" lang="tr-TR" sz="2000" b="0" i="0" u="none" strike="noStrike" cap="none" normalizeH="0" baseline="0" dirty="0">
                <a:ln>
                  <a:noFill/>
                </a:ln>
                <a:solidFill>
                  <a:srgbClr val="000000"/>
                </a:solidFill>
                <a:effectLst/>
                <a:latin typeface="Arial Unicode MS" pitchFamily="34" charset="-128"/>
                <a:ea typeface="Arial Unicode MS" pitchFamily="34" charset="-128"/>
                <a:cs typeface="Arial Unicode MS" pitchFamily="34" charset="-128"/>
              </a:rPr>
              <a:t>was Written in 1819, the third of the five 'great odes' of 1819, </a:t>
            </a:r>
          </a:p>
          <a:p>
            <a:pPr lvl="0" fontAlgn="base">
              <a:spcBef>
                <a:spcPct val="0"/>
              </a:spcBef>
              <a:spcAft>
                <a:spcPct val="0"/>
              </a:spcAft>
              <a:buFont typeface="Arial" pitchFamily="34" charset="0"/>
              <a:buChar char="•"/>
              <a:tabLst>
                <a:tab pos="457200" algn="l"/>
              </a:tabLst>
            </a:pPr>
            <a:r>
              <a:rPr kumimoji="0" lang="tr-TR" sz="2000" b="0" i="0" u="none" strike="noStrike" cap="none" normalizeH="0" baseline="0" dirty="0">
                <a:ln>
                  <a:noFill/>
                </a:ln>
                <a:solidFill>
                  <a:srgbClr val="000000"/>
                </a:solidFill>
                <a:effectLst/>
                <a:latin typeface="Arial Unicode MS" pitchFamily="34" charset="-128"/>
                <a:ea typeface="Arial Unicode MS" pitchFamily="34" charset="-128"/>
                <a:cs typeface="Arial Unicode MS" pitchFamily="34" charset="-128"/>
              </a:rPr>
              <a:t>which are generally believed to have been written in the following order - Psyche, Nightingale, Grecian Urn, Melancholy, and Autumn.  Of the five, Grecian Urn and Melancholy are merely dated '1819'.  </a:t>
            </a:r>
          </a:p>
          <a:p>
            <a:pPr fontAlgn="base">
              <a:spcBef>
                <a:spcPct val="0"/>
              </a:spcBef>
              <a:spcAft>
                <a:spcPct val="0"/>
              </a:spcAft>
              <a:buFont typeface="Arial" pitchFamily="34" charset="0"/>
              <a:buChar char="•"/>
              <a:tabLst>
                <a:tab pos="457200" algn="l"/>
              </a:tabLst>
            </a:pPr>
            <a:r>
              <a:rPr lang="tr-TR" sz="2000" dirty="0">
                <a:latin typeface="Arial Unicode MS" pitchFamily="34" charset="-128"/>
                <a:ea typeface="Arial Unicode MS" pitchFamily="34" charset="-128"/>
                <a:cs typeface="Arial Unicode MS" pitchFamily="34" charset="-128"/>
              </a:rPr>
              <a:t>is </a:t>
            </a:r>
            <a:r>
              <a:rPr lang="en-US" sz="2000" dirty="0">
                <a:latin typeface="Arial Unicode MS" pitchFamily="34" charset="-128"/>
                <a:ea typeface="Arial Unicode MS" pitchFamily="34" charset="-128"/>
                <a:cs typeface="Arial Unicode MS" pitchFamily="34" charset="-128"/>
              </a:rPr>
              <a:t>a relic of ancient Greek civilization, an urn painted with two scenes from Greek life. The first scene depicts musicians and lovers in a setting of rustic beauty</a:t>
            </a:r>
            <a:endParaRPr lang="tr-TR" sz="2000" dirty="0">
              <a:latin typeface="Arial Unicode MS" pitchFamily="34" charset="-128"/>
              <a:ea typeface="Arial Unicode MS" pitchFamily="34" charset="-128"/>
              <a:cs typeface="Arial Unicode MS" pitchFamily="34" charset="-128"/>
            </a:endParaRPr>
          </a:p>
          <a:p>
            <a:pPr fontAlgn="base">
              <a:spcBef>
                <a:spcPct val="0"/>
              </a:spcBef>
              <a:spcAft>
                <a:spcPct val="0"/>
              </a:spcAft>
              <a:buFont typeface="Arial" pitchFamily="34" charset="0"/>
              <a:buChar char="•"/>
              <a:tabLst>
                <a:tab pos="457200" algn="l"/>
              </a:tabLst>
            </a:pPr>
            <a:r>
              <a:rPr kumimoji="0" lang="tr-TR" sz="2000" b="0" i="0" u="none" strike="noStrike" cap="none" normalizeH="0" baseline="0" dirty="0">
                <a:ln>
                  <a:noFill/>
                </a:ln>
                <a:solidFill>
                  <a:srgbClr val="000000"/>
                </a:solidFill>
                <a:effectLst/>
                <a:latin typeface="Arial Unicode MS" pitchFamily="34" charset="-128"/>
                <a:ea typeface="Arial Unicode MS" pitchFamily="34" charset="-128"/>
                <a:cs typeface="Arial Unicode MS" pitchFamily="34" charset="-128"/>
              </a:rPr>
              <a:t>This ode contains the most discussed two lines in all of Keats's poetry - '</a:t>
            </a:r>
            <a:r>
              <a:rPr kumimoji="0" lang="tr-TR" sz="2000" b="0" i="0" u="sng" strike="noStrike" cap="none" normalizeH="0" baseline="0" dirty="0">
                <a:ln>
                  <a:noFill/>
                </a:ln>
                <a:solidFill>
                  <a:srgbClr val="000000"/>
                </a:solidFill>
                <a:effectLst/>
                <a:latin typeface="Arial Unicode MS" pitchFamily="34" charset="-128"/>
                <a:ea typeface="Arial Unicode MS" pitchFamily="34" charset="-128"/>
                <a:cs typeface="Arial Unicode MS" pitchFamily="34" charset="-128"/>
              </a:rPr>
              <a:t>"Beauty is truth, truth beauty," - that is all/Ye know on earth, and all ye need to know.</a:t>
            </a:r>
            <a:r>
              <a:rPr kumimoji="0" lang="tr-TR" sz="2000" b="0" i="0" u="none" strike="noStrike" cap="none" normalizeH="0" baseline="0" dirty="0">
                <a:ln>
                  <a:noFill/>
                </a:ln>
                <a:solidFill>
                  <a:srgbClr val="000000"/>
                </a:solidFill>
                <a:effectLst/>
                <a:latin typeface="Arial Unicode MS" pitchFamily="34" charset="-128"/>
                <a:ea typeface="Arial Unicode MS" pitchFamily="34" charset="-128"/>
                <a:cs typeface="Arial Unicode MS" pitchFamily="34" charset="-128"/>
              </a:rPr>
              <a:t>'  </a:t>
            </a:r>
          </a:p>
          <a:p>
            <a:pPr lvl="0" fontAlgn="base">
              <a:spcBef>
                <a:spcPct val="0"/>
              </a:spcBef>
              <a:spcAft>
                <a:spcPct val="0"/>
              </a:spcAft>
              <a:buFont typeface="Arial" pitchFamily="34" charset="0"/>
              <a:buChar char="•"/>
              <a:tabLst>
                <a:tab pos="457200" algn="l"/>
              </a:tabLst>
            </a:pPr>
            <a:r>
              <a:rPr kumimoji="0" lang="tr-TR" sz="2000" b="0" i="0" u="none" strike="noStrike" cap="none" normalizeH="0" baseline="0" dirty="0">
                <a:ln>
                  <a:noFill/>
                </a:ln>
                <a:solidFill>
                  <a:schemeClr val="tx1"/>
                </a:solidFill>
                <a:effectLst/>
                <a:latin typeface="Arial Unicode MS" pitchFamily="34" charset="-128"/>
                <a:ea typeface="Arial Unicode MS" pitchFamily="34" charset="-128"/>
                <a:cs typeface="Arial Unicode MS" pitchFamily="34" charset="-128"/>
              </a:rPr>
              <a:t>"Ode on a Grecian Ode" is based on a series of </a:t>
            </a:r>
            <a:r>
              <a:rPr kumimoji="0" lang="tr-TR" sz="2000" b="0" i="0" strike="noStrike" cap="none" normalizeH="0" baseline="0" dirty="0">
                <a:ln>
                  <a:noFill/>
                </a:ln>
                <a:effectLst/>
                <a:latin typeface="Arial Unicode MS" pitchFamily="34" charset="-128"/>
                <a:ea typeface="Arial Unicode MS" pitchFamily="34" charset="-128"/>
                <a:cs typeface="Arial Unicode MS" pitchFamily="34" charset="-128"/>
              </a:rPr>
              <a:t>paradoxes </a:t>
            </a:r>
            <a:r>
              <a:rPr kumimoji="0" lang="tr-TR" sz="2000" b="0" i="0" u="none" strike="noStrike" cap="none" normalizeH="0" baseline="0" dirty="0">
                <a:ln>
                  <a:noFill/>
                </a:ln>
                <a:solidFill>
                  <a:schemeClr val="tx1"/>
                </a:solidFill>
                <a:effectLst/>
                <a:latin typeface="Arial Unicode MS" pitchFamily="34" charset="-128"/>
                <a:ea typeface="Arial Unicode MS" pitchFamily="34" charset="-128"/>
                <a:cs typeface="Arial Unicode MS" pitchFamily="34" charset="-128"/>
              </a:rPr>
              <a:t>and opposites: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57200" algn="l"/>
              </a:tabLst>
            </a:pPr>
            <a:r>
              <a:rPr kumimoji="0" lang="tr-TR" sz="2000" b="0" i="0" u="none" strike="noStrike" cap="none" normalizeH="0" baseline="0" dirty="0">
                <a:ln>
                  <a:noFill/>
                </a:ln>
                <a:solidFill>
                  <a:schemeClr val="tx1"/>
                </a:solidFill>
                <a:effectLst/>
                <a:latin typeface="Arial Unicode MS" pitchFamily="34" charset="-128"/>
                <a:ea typeface="Arial Unicode MS" pitchFamily="34" charset="-128"/>
                <a:cs typeface="Arial Unicode MS" pitchFamily="34" charset="-128"/>
              </a:rPr>
              <a:t>	the discrepancy between the urn with its frozen images and the dynamic life portrayed on the urn,</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57200" algn="l"/>
              </a:tabLst>
            </a:pPr>
            <a:r>
              <a:rPr kumimoji="0" lang="tr-TR" sz="2000" b="0" i="0" u="none" strike="noStrike" cap="none" normalizeH="0" baseline="0" dirty="0">
                <a:ln>
                  <a:noFill/>
                </a:ln>
                <a:solidFill>
                  <a:schemeClr val="tx1"/>
                </a:solidFill>
                <a:effectLst/>
                <a:latin typeface="Arial Unicode MS" pitchFamily="34" charset="-128"/>
                <a:ea typeface="Arial Unicode MS" pitchFamily="34" charset="-128"/>
                <a:cs typeface="Arial Unicode MS" pitchFamily="34" charset="-128"/>
              </a:rPr>
              <a:t>	the human and changeable versus the immortal and permanent,</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57200" algn="l"/>
              </a:tabLst>
            </a:pPr>
            <a:r>
              <a:rPr kumimoji="0" lang="tr-TR" sz="2000" b="0" i="0" u="none" strike="noStrike" cap="none" normalizeH="0" baseline="0" dirty="0">
                <a:ln>
                  <a:noFill/>
                </a:ln>
                <a:solidFill>
                  <a:schemeClr val="tx1"/>
                </a:solidFill>
                <a:effectLst/>
                <a:latin typeface="Arial Unicode MS" pitchFamily="34" charset="-128"/>
                <a:ea typeface="Arial Unicode MS" pitchFamily="34" charset="-128"/>
                <a:cs typeface="Arial Unicode MS" pitchFamily="34" charset="-128"/>
              </a:rPr>
              <a:t>	participation versus observation,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57200" algn="l"/>
              </a:tabLst>
            </a:pPr>
            <a:r>
              <a:rPr kumimoji="0" lang="tr-TR" sz="2000" b="0" i="0" u="none" strike="noStrike" cap="none" normalizeH="0" baseline="0" dirty="0">
                <a:ln>
                  <a:noFill/>
                </a:ln>
                <a:solidFill>
                  <a:schemeClr val="tx1"/>
                </a:solidFill>
                <a:effectLst/>
                <a:latin typeface="Arial Unicode MS" pitchFamily="34" charset="-128"/>
                <a:ea typeface="Arial Unicode MS" pitchFamily="34" charset="-128"/>
                <a:cs typeface="Arial Unicode MS" pitchFamily="34" charset="-128"/>
              </a:rPr>
              <a:t>	life versus </a:t>
            </a:r>
            <a:r>
              <a:rPr kumimoji="0" lang="tr-TR"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art</a:t>
            </a:r>
            <a:r>
              <a:rPr kumimoji="0" lang="tr-TR" sz="2000" b="0" i="0" u="none" strike="noStrike" cap="none" normalizeH="0" baseline="0" dirty="0">
                <a:ln>
                  <a:noFill/>
                </a:ln>
                <a:solidFill>
                  <a:schemeClr val="tx1"/>
                </a:solidFill>
                <a:effectLst/>
                <a:latin typeface="Times New Roman TUR"/>
                <a:ea typeface="Times New Roman" pitchFamily="18" charset="0"/>
                <a:cs typeface="Times New Roman" pitchFamily="18" charset="0"/>
              </a:rPr>
              <a:t>.</a:t>
            </a:r>
            <a:endParaRPr kumimoji="0" lang="tr-TR" sz="2000" b="0" i="0" u="none" strike="noStrike" cap="none" normalizeH="0" baseline="0" dirty="0">
              <a:ln>
                <a:noFill/>
              </a:ln>
              <a:solidFill>
                <a:schemeClr val="tx1"/>
              </a:solidFill>
              <a:effectLst/>
              <a:latin typeface="Arial" pitchFamily="34" charset="0"/>
            </a:endParaRPr>
          </a:p>
        </p:txBody>
      </p:sp>
      <p:pic>
        <p:nvPicPr>
          <p:cNvPr id="3" name="Picture 2" descr="crop from George Keats's manuscript copy of Ode on a Grecian Urn"/>
          <p:cNvPicPr>
            <a:picLocks noChangeAspect="1" noChangeArrowheads="1"/>
          </p:cNvPicPr>
          <p:nvPr/>
        </p:nvPicPr>
        <p:blipFill>
          <a:blip r:embed="rId2"/>
          <a:srcRect/>
          <a:stretch>
            <a:fillRect/>
          </a:stretch>
        </p:blipFill>
        <p:spPr bwMode="auto">
          <a:xfrm>
            <a:off x="1752600" y="152400"/>
            <a:ext cx="4762500" cy="8001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2057400"/>
            <a:ext cx="9144000" cy="34470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endParaRPr lang="tr-TR" sz="2000" dirty="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lang="tr-TR" sz="2200" dirty="0">
                <a:ea typeface="Times New Roman" pitchFamily="18" charset="0"/>
              </a:rPr>
              <a:t>is d</a:t>
            </a:r>
            <a:r>
              <a:rPr kumimoji="0" lang="tr-TR" sz="2200" b="0" i="0" u="none" strike="noStrike" cap="none" normalizeH="0" baseline="0" dirty="0">
                <a:ln>
                  <a:noFill/>
                </a:ln>
                <a:solidFill>
                  <a:schemeClr val="tx1"/>
                </a:solidFill>
                <a:effectLst/>
                <a:ea typeface="Times New Roman" pitchFamily="18" charset="0"/>
              </a:rPr>
              <a:t>ivided into five stanzas of ten lines each, the ode contains a narrator's discourse on a series of designs on a Grecian urn. </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tr-TR" sz="2200" b="0" i="0" u="none" strike="noStrike" cap="none" normalizeH="0" baseline="0" dirty="0">
                <a:ln>
                  <a:noFill/>
                </a:ln>
                <a:solidFill>
                  <a:schemeClr val="tx1"/>
                </a:solidFill>
                <a:effectLst/>
                <a:ea typeface="Times New Roman" pitchFamily="18" charset="0"/>
              </a:rPr>
              <a:t>The poem focuses on two scenes: one in which a lover eternally pursues a beloved without fulfillment, and another of villagers about to perform a sacrifice. </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tr-TR" sz="2200" b="0" i="0" u="none" strike="noStrike" cap="none" normalizeH="0" baseline="0" dirty="0">
                <a:ln>
                  <a:noFill/>
                </a:ln>
                <a:solidFill>
                  <a:schemeClr val="tx1"/>
                </a:solidFill>
                <a:effectLst/>
                <a:ea typeface="Times New Roman" pitchFamily="18" charset="0"/>
              </a:rPr>
              <a:t>Critics have focused on other aspects of the poem, including the role of the narrator, the inspirational qualities of real-world objects, and the paradoxical relationship between the poem's world and reality.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2200" b="0" i="0" u="none" strike="noStrike" cap="none" normalizeH="0" baseline="0" dirty="0">
              <a:ln>
                <a:noFill/>
              </a:ln>
              <a:solidFill>
                <a:schemeClr val="tx1"/>
              </a:solidFill>
              <a:effectLst/>
            </a:endParaRPr>
          </a:p>
        </p:txBody>
      </p:sp>
      <p:pic>
        <p:nvPicPr>
          <p:cNvPr id="3" name="Picture 2" descr="crop from George Keats's manuscript copy of Ode on a Grecian Urn"/>
          <p:cNvPicPr>
            <a:picLocks noChangeAspect="1" noChangeArrowheads="1"/>
          </p:cNvPicPr>
          <p:nvPr/>
        </p:nvPicPr>
        <p:blipFill>
          <a:blip r:embed="rId2"/>
          <a:srcRect/>
          <a:stretch>
            <a:fillRect/>
          </a:stretch>
        </p:blipFill>
        <p:spPr bwMode="auto">
          <a:xfrm>
            <a:off x="1219200" y="304800"/>
            <a:ext cx="5896429" cy="990600"/>
          </a:xfrm>
          <a:prstGeom prst="rect">
            <a:avLst/>
          </a:prstGeom>
          <a:noFill/>
        </p:spPr>
      </p:pic>
      <p:sp>
        <p:nvSpPr>
          <p:cNvPr id="4" name="Rectangle 3"/>
          <p:cNvSpPr/>
          <p:nvPr/>
        </p:nvSpPr>
        <p:spPr>
          <a:xfrm>
            <a:off x="0" y="1752600"/>
            <a:ext cx="8153400" cy="430887"/>
          </a:xfrm>
          <a:prstGeom prst="rect">
            <a:avLst/>
          </a:prstGeom>
        </p:spPr>
        <p:txBody>
          <a:bodyPr wrap="square">
            <a:spAutoFit/>
          </a:bodyPr>
          <a:lstStyle/>
          <a:p>
            <a:pPr lvl="0" eaLnBrk="0" fontAlgn="base" hangingPunct="0">
              <a:spcBef>
                <a:spcPct val="0"/>
              </a:spcBef>
              <a:spcAft>
                <a:spcPct val="0"/>
              </a:spcAft>
              <a:buFont typeface="Arial" pitchFamily="34" charset="0"/>
              <a:buChar char="•"/>
            </a:pPr>
            <a:r>
              <a:rPr lang="tr-TR" sz="2200" dirty="0">
                <a:ea typeface="Times New Roman" pitchFamily="18" charset="0"/>
                <a:cs typeface="Times New Roman" pitchFamily="18" charset="0"/>
              </a:rPr>
              <a:t>The word "ode" itself is of Greek origin, meaning "sung</a:t>
            </a:r>
            <a:endParaRPr lang="tr-TR" sz="2200" dirty="0">
              <a:ea typeface="Times New Roman" pitchFamily="18" charset="0"/>
            </a:endParaRPr>
          </a:p>
        </p:txBody>
      </p:sp>
      <p:sp>
        <p:nvSpPr>
          <p:cNvPr id="7" name="Rectangle 6"/>
          <p:cNvSpPr/>
          <p:nvPr/>
        </p:nvSpPr>
        <p:spPr>
          <a:xfrm>
            <a:off x="0" y="5181600"/>
            <a:ext cx="8458200" cy="769441"/>
          </a:xfrm>
          <a:prstGeom prst="rect">
            <a:avLst/>
          </a:prstGeom>
        </p:spPr>
        <p:txBody>
          <a:bodyPr wrap="square">
            <a:spAutoFit/>
          </a:bodyPr>
          <a:lstStyle/>
          <a:p>
            <a:pPr>
              <a:buFont typeface="Arial" pitchFamily="34" charset="0"/>
              <a:buChar char="•"/>
            </a:pPr>
            <a:r>
              <a:rPr lang="tr-TR" sz="2200" dirty="0">
                <a:ea typeface="Times New Roman" pitchFamily="18" charset="0"/>
                <a:cs typeface="Times New Roman" pitchFamily="18" charset="0"/>
              </a:rPr>
              <a:t>has a rhyme scheme beginning with a Shakespearian quatrain (ABAB) and ending with a Miltonic sestet (CDECDE</a:t>
            </a:r>
            <a:endParaRPr lang="tr-TR" sz="2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19400"/>
            <a:ext cx="9144000" cy="3816429"/>
          </a:xfrm>
          <a:prstGeom prst="rect">
            <a:avLst/>
          </a:prstGeom>
        </p:spPr>
        <p:txBody>
          <a:bodyPr wrap="square">
            <a:spAutoFit/>
          </a:bodyPr>
          <a:lstStyle/>
          <a:p>
            <a:pPr lvl="0" eaLnBrk="0" fontAlgn="base" hangingPunct="0">
              <a:spcBef>
                <a:spcPct val="0"/>
              </a:spcBef>
              <a:spcAft>
                <a:spcPct val="0"/>
              </a:spcAft>
              <a:buFont typeface="Arial" pitchFamily="34" charset="0"/>
              <a:buChar char="•"/>
            </a:pPr>
            <a:r>
              <a:rPr lang="tr-TR" dirty="0">
                <a:ea typeface="Times New Roman" pitchFamily="18" charset="0"/>
                <a:cs typeface="Times New Roman" pitchFamily="18" charset="0"/>
              </a:rPr>
              <a:t>"</a:t>
            </a:r>
            <a:r>
              <a:rPr lang="tr-TR" sz="2200" dirty="0">
                <a:ea typeface="Times New Roman" pitchFamily="18" charset="0"/>
                <a:cs typeface="Times New Roman" pitchFamily="18" charset="0"/>
              </a:rPr>
              <a:t>Ode on a Grecian Urn", which emphasizes words containing the letters "p", "b", and "v", uses syzygy ,the repetition of a consonantal sound.</a:t>
            </a:r>
          </a:p>
          <a:p>
            <a:pPr lvl="0" eaLnBrk="0" fontAlgn="base" hangingPunct="0">
              <a:spcBef>
                <a:spcPct val="0"/>
              </a:spcBef>
              <a:spcAft>
                <a:spcPct val="0"/>
              </a:spcAft>
              <a:buFont typeface="Arial" pitchFamily="34" charset="0"/>
              <a:buChar char="•"/>
            </a:pPr>
            <a:r>
              <a:rPr lang="tr-TR" sz="2200" dirty="0">
                <a:ea typeface="Times New Roman" pitchFamily="18" charset="0"/>
                <a:cs typeface="Times New Roman" pitchFamily="18" charset="0"/>
              </a:rPr>
              <a:t> The poem incorporates a complex reliance on assonance ,which is found in very few English poems. Within "Ode on a Grecian Urn", an example of this pattern can be found in line 13 ("Not to the sensual ear, but, more endear'd") where the "e" of "sensual" connects with the "e" of "endear'd" and the "ea" of "ear" connects with the "ea" of "endear'd".</a:t>
            </a:r>
          </a:p>
          <a:p>
            <a:pPr lvl="0" eaLnBrk="0" fontAlgn="base" hangingPunct="0">
              <a:spcBef>
                <a:spcPct val="0"/>
              </a:spcBef>
              <a:spcAft>
                <a:spcPct val="0"/>
              </a:spcAft>
              <a:buFont typeface="Arial" pitchFamily="34" charset="0"/>
              <a:buChar char="•"/>
            </a:pPr>
            <a:r>
              <a:rPr lang="tr-TR" sz="2200" dirty="0">
                <a:ea typeface="Times New Roman" pitchFamily="18" charset="0"/>
                <a:cs typeface="Times New Roman" pitchFamily="18" charset="0"/>
              </a:rPr>
              <a:t> A more complex form is found in line 11 ("Heard melodies are sweet, but those unheard") with the "ea" of "Heard" connecting to the "ea" of "unheard", the "o" of "melodies" connecting to the "o" of "those" and the "u" of "but" connecting to the "u" of "unheard".</a:t>
            </a:r>
            <a:endParaRPr lang="tr-TR" sz="2200" dirty="0">
              <a:ea typeface="Times New Roman" pitchFamily="18" charset="0"/>
            </a:endParaRPr>
          </a:p>
        </p:txBody>
      </p:sp>
      <p:sp>
        <p:nvSpPr>
          <p:cNvPr id="5" name="Rectangle 4"/>
          <p:cNvSpPr/>
          <p:nvPr/>
        </p:nvSpPr>
        <p:spPr>
          <a:xfrm>
            <a:off x="0" y="457200"/>
            <a:ext cx="8763000" cy="2462213"/>
          </a:xfrm>
          <a:prstGeom prst="rect">
            <a:avLst/>
          </a:prstGeom>
        </p:spPr>
        <p:txBody>
          <a:bodyPr wrap="square">
            <a:spAutoFit/>
          </a:bodyPr>
          <a:lstStyle/>
          <a:p>
            <a:pPr lvl="0" eaLnBrk="0" fontAlgn="base" hangingPunct="0">
              <a:spcBef>
                <a:spcPct val="0"/>
              </a:spcBef>
              <a:spcAft>
                <a:spcPct val="0"/>
              </a:spcAft>
              <a:buFont typeface="Arial" pitchFamily="34" charset="0"/>
              <a:buChar char="•"/>
            </a:pPr>
            <a:r>
              <a:rPr lang="tr-TR" sz="2200" dirty="0">
                <a:ea typeface="Times New Roman" pitchFamily="18" charset="0"/>
                <a:cs typeface="Times New Roman" pitchFamily="18" charset="0"/>
              </a:rPr>
              <a:t>Keats's odes seek to find a "classical balance" between two extremes, and in the structure of "Ode on a Grecian Urn", these extremes are the symmetrical structure of classical literature and the asymmetry of Romantic poetry . The use of the </a:t>
            </a:r>
            <a:r>
              <a:rPr lang="tr-TR" sz="2200" u="sng" dirty="0">
                <a:ea typeface="Times New Roman" pitchFamily="18" charset="0"/>
                <a:cs typeface="Times New Roman" pitchFamily="18" charset="0"/>
              </a:rPr>
              <a:t>ABAB </a:t>
            </a:r>
            <a:r>
              <a:rPr lang="tr-TR" sz="2200" dirty="0">
                <a:ea typeface="Times New Roman" pitchFamily="18" charset="0"/>
                <a:cs typeface="Times New Roman" pitchFamily="18" charset="0"/>
              </a:rPr>
              <a:t>structure in the beginning lines of each stanza represents a clear example of structure found in classical literature, and the remaining six lines appear to break free of the traditional poetic styles of Greek and Roman odes.</a:t>
            </a:r>
            <a:endParaRPr lang="tr-TR" sz="2200" dirty="0">
              <a:ea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457200" y="3886200"/>
            <a:ext cx="6705600" cy="27392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300" i="0" u="sng" strike="noStrike" cap="none" normalizeH="0" baseline="0" dirty="0">
                <a:ln>
                  <a:noFill/>
                </a:ln>
                <a:solidFill>
                  <a:schemeClr val="tx1"/>
                </a:solidFill>
                <a:effectLst>
                  <a:outerShdw blurRad="38100" dist="38100" dir="2700000" algn="tl">
                    <a:srgbClr val="000000">
                      <a:alpha val="43137"/>
                    </a:srgbClr>
                  </a:outerShdw>
                </a:effectLst>
                <a:latin typeface="Goudy Old Style" pitchFamily="18" charset="0"/>
                <a:ea typeface="Times New Roman" pitchFamily="18" charset="0"/>
                <a:cs typeface="Calibri" pitchFamily="34" charset="0"/>
              </a:rPr>
              <a:t>John Keats ideas: </a:t>
            </a:r>
            <a:endParaRPr kumimoji="0" lang="tr-TR" sz="2300" i="0" u="sng" strike="noStrike" cap="none" normalizeH="0" baseline="0" dirty="0">
              <a:ln>
                <a:noFill/>
              </a:ln>
              <a:solidFill>
                <a:schemeClr val="tx1"/>
              </a:solidFill>
              <a:effectLst>
                <a:outerShdw blurRad="38100" dist="38100" dir="2700000" algn="tl">
                  <a:srgbClr val="000000">
                    <a:alpha val="43137"/>
                  </a:srgbClr>
                </a:outerShdw>
              </a:effectLst>
              <a:latin typeface="Goudy Old Style"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300" i="0" u="none" strike="noStrike" cap="none" normalizeH="0" baseline="0" dirty="0">
                <a:ln>
                  <a:noFill/>
                </a:ln>
                <a:solidFill>
                  <a:schemeClr val="tx1"/>
                </a:solidFill>
                <a:effectLst>
                  <a:outerShdw blurRad="38100" dist="38100" dir="2700000" algn="tl">
                    <a:srgbClr val="000000">
                      <a:alpha val="43137"/>
                    </a:srgbClr>
                  </a:outerShdw>
                </a:effectLst>
                <a:latin typeface="Goudy Old Style" pitchFamily="18" charset="0"/>
                <a:ea typeface="Times New Roman" pitchFamily="18" charset="0"/>
                <a:cs typeface="Calibri" pitchFamily="34" charset="0"/>
              </a:rPr>
              <a:t>  " A think of beauty is a joy for ever."</a:t>
            </a:r>
            <a:endParaRPr kumimoji="0" lang="tr-TR" sz="2300" i="0" u="none" strike="noStrike" cap="none" normalizeH="0" baseline="0" dirty="0">
              <a:ln>
                <a:noFill/>
              </a:ln>
              <a:solidFill>
                <a:schemeClr val="tx1"/>
              </a:solidFill>
              <a:effectLst>
                <a:outerShdw blurRad="38100" dist="38100" dir="2700000" algn="tl">
                  <a:srgbClr val="000000">
                    <a:alpha val="43137"/>
                  </a:srgbClr>
                </a:outerShdw>
              </a:effectLst>
              <a:latin typeface="Goudy Old Style"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300" i="0" u="none" strike="noStrike" cap="none" normalizeH="0" baseline="0" dirty="0">
                <a:ln>
                  <a:noFill/>
                </a:ln>
                <a:solidFill>
                  <a:schemeClr val="tx1"/>
                </a:solidFill>
                <a:effectLst>
                  <a:outerShdw blurRad="38100" dist="38100" dir="2700000" algn="tl">
                    <a:srgbClr val="000000">
                      <a:alpha val="43137"/>
                    </a:srgbClr>
                  </a:outerShdw>
                </a:effectLst>
                <a:latin typeface="Goudy Old Style" pitchFamily="18" charset="0"/>
                <a:ea typeface="Times New Roman" pitchFamily="18" charset="0"/>
                <a:cs typeface="Calibri" pitchFamily="34" charset="0"/>
              </a:rPr>
              <a:t>  "I f I should die, said I to myself , I have left no immortal work behind me ...But I have loved the principle of beauty in all things and If I had had time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300" i="0" u="none" strike="noStrike" cap="none" normalizeH="0" baseline="0" dirty="0">
                <a:ln>
                  <a:noFill/>
                </a:ln>
                <a:solidFill>
                  <a:schemeClr val="tx1"/>
                </a:solidFill>
                <a:effectLst>
                  <a:outerShdw blurRad="38100" dist="38100" dir="2700000" algn="tl">
                    <a:srgbClr val="000000">
                      <a:alpha val="43137"/>
                    </a:srgbClr>
                  </a:outerShdw>
                </a:effectLst>
                <a:latin typeface="Goudy Old Style" pitchFamily="18" charset="0"/>
                <a:ea typeface="Times New Roman" pitchFamily="18" charset="0"/>
                <a:cs typeface="Calibri" pitchFamily="34" charset="0"/>
              </a:rPr>
              <a:t>I would have made myself remembered."</a:t>
            </a:r>
            <a:endParaRPr kumimoji="0" lang="tr-TR" sz="2300" i="0" u="none" strike="noStrike" cap="none" normalizeH="0" baseline="0" dirty="0">
              <a:ln>
                <a:noFill/>
              </a:ln>
              <a:solidFill>
                <a:schemeClr val="tx1"/>
              </a:solidFill>
              <a:effectLst>
                <a:outerShdw blurRad="38100" dist="38100" dir="2700000" algn="tl">
                  <a:srgbClr val="000000">
                    <a:alpha val="43137"/>
                  </a:srgbClr>
                </a:outerShdw>
              </a:effectLst>
              <a:latin typeface="Goudy Old Style"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2800" b="0" i="0" u="none" strike="noStrike" cap="none" normalizeH="0" baseline="0" dirty="0">
              <a:ln>
                <a:noFill/>
              </a:ln>
              <a:solidFill>
                <a:schemeClr val="tx1"/>
              </a:solidFill>
              <a:effectLst/>
              <a:latin typeface="Arial" pitchFamily="34" charset="0"/>
            </a:endParaRPr>
          </a:p>
        </p:txBody>
      </p:sp>
      <p:pic>
        <p:nvPicPr>
          <p:cNvPr id="3" name="Picture 2" descr="http://www.poetryconnection.net/images/John_Keats.jpg"/>
          <p:cNvPicPr>
            <a:picLocks noChangeAspect="1" noChangeArrowheads="1"/>
          </p:cNvPicPr>
          <p:nvPr/>
        </p:nvPicPr>
        <p:blipFill>
          <a:blip r:embed="rId2"/>
          <a:srcRect/>
          <a:stretch>
            <a:fillRect/>
          </a:stretch>
        </p:blipFill>
        <p:spPr bwMode="auto">
          <a:xfrm>
            <a:off x="5486400" y="152400"/>
            <a:ext cx="3048000" cy="38862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838200" y="0"/>
            <a:ext cx="83058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John keats was phthisis and he knew he would die. </a:t>
            </a:r>
            <a:endParaRPr kumimoji="0" lang="tr-TR" sz="2000" b="0" i="0" u="none" strike="noStrike" cap="none" normalizeH="0" baseline="0" dirty="0">
              <a:ln>
                <a:noFill/>
              </a:ln>
              <a:solidFill>
                <a:schemeClr val="tx1"/>
              </a:solidFill>
              <a:effectLst/>
              <a:latin typeface="Arial" pitchFamily="34" charset="0"/>
            </a:endParaRPr>
          </a:p>
        </p:txBody>
      </p:sp>
      <p:pic>
        <p:nvPicPr>
          <p:cNvPr id="27651" name="Picture 3" descr="http://himetop.wikidot.com/local--files/john-keats-tomb/John%20Keats%20tomb,%20Protestant%20Cemetery,%20Rome%20-%2007.JPG"/>
          <p:cNvPicPr>
            <a:picLocks noChangeAspect="1" noChangeArrowheads="1"/>
          </p:cNvPicPr>
          <p:nvPr/>
        </p:nvPicPr>
        <p:blipFill>
          <a:blip r:embed="rId2"/>
          <a:srcRect/>
          <a:stretch>
            <a:fillRect/>
          </a:stretch>
        </p:blipFill>
        <p:spPr bwMode="auto">
          <a:xfrm>
            <a:off x="1828800" y="533400"/>
            <a:ext cx="5181600" cy="4619625"/>
          </a:xfrm>
          <a:prstGeom prst="rect">
            <a:avLst/>
          </a:prstGeom>
          <a:noFill/>
        </p:spPr>
      </p:pic>
      <p:sp>
        <p:nvSpPr>
          <p:cNvPr id="4" name="Rectangle 3"/>
          <p:cNvSpPr/>
          <p:nvPr/>
        </p:nvSpPr>
        <p:spPr>
          <a:xfrm>
            <a:off x="228600" y="5334000"/>
            <a:ext cx="8534400" cy="1323439"/>
          </a:xfrm>
          <a:prstGeom prst="rect">
            <a:avLst/>
          </a:prstGeom>
        </p:spPr>
        <p:txBody>
          <a:bodyPr wrap="square">
            <a:spAutoFit/>
          </a:bodyPr>
          <a:lstStyle/>
          <a:p>
            <a:r>
              <a:rPr lang="tr-TR" sz="2000" dirty="0"/>
              <a:t>When Keats died, at the age of 25 on 23 February 1821 and was buried in the Protestant Cemetery, Rome. His last request was to be buried under a tombstone, without his name, and bearing only the legend:</a:t>
            </a:r>
          </a:p>
          <a:p>
            <a:r>
              <a:rPr lang="tr-TR" sz="2000" dirty="0"/>
              <a:t>    "</a:t>
            </a:r>
            <a:r>
              <a:rPr lang="tr-TR" sz="2000" u="sng" dirty="0"/>
              <a:t>Here lies one whose name was writ in water</a:t>
            </a:r>
            <a:r>
              <a:rPr lang="tr-TR" sz="2000" dirty="0"/>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28600" y="609600"/>
            <a:ext cx="8382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tr-TR" sz="2000" b="0" i="0" u="none" strike="noStrike" cap="none" normalizeH="0" baseline="0" dirty="0">
                <a:ln>
                  <a:noFill/>
                </a:ln>
                <a:solidFill>
                  <a:schemeClr val="tx1"/>
                </a:solidFill>
                <a:effectLst/>
                <a:latin typeface="Calibri" pitchFamily="34" charset="0"/>
                <a:ea typeface="Times New Roman" pitchFamily="18" charset="0"/>
                <a:cs typeface="Calibri" pitchFamily="34" charset="0"/>
              </a:rPr>
              <a:t>He wrote a lot of eternal poems but if he had lived ,he would have been the greatest poet of his generation .</a:t>
            </a:r>
            <a:endParaRPr kumimoji="0" lang="tr-TR" sz="2000" b="0" i="0" u="none" strike="noStrike" cap="none" normalizeH="0" baseline="0" dirty="0">
              <a:ln>
                <a:noFill/>
              </a:ln>
              <a:solidFill>
                <a:schemeClr val="tx1"/>
              </a:solidFill>
              <a:effectLst/>
              <a:latin typeface="Arial" pitchFamily="34" charset="0"/>
            </a:endParaRPr>
          </a:p>
        </p:txBody>
      </p:sp>
      <p:pic>
        <p:nvPicPr>
          <p:cNvPr id="28675" name="Picture 3" descr="http://www.uvm.edu/~sgutman/john%20keats.jpg"/>
          <p:cNvPicPr>
            <a:picLocks noChangeAspect="1" noChangeArrowheads="1"/>
          </p:cNvPicPr>
          <p:nvPr/>
        </p:nvPicPr>
        <p:blipFill>
          <a:blip r:embed="rId2"/>
          <a:srcRect/>
          <a:stretch>
            <a:fillRect/>
          </a:stretch>
        </p:blipFill>
        <p:spPr bwMode="auto">
          <a:xfrm>
            <a:off x="2667000" y="1524000"/>
            <a:ext cx="4648200" cy="50292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0D80N[1].jpg"/>
          <p:cNvPicPr>
            <a:picLocks noChangeAspect="1" noChangeArrowheads="1"/>
          </p:cNvPicPr>
          <p:nvPr/>
        </p:nvPicPr>
        <p:blipFill>
          <a:blip r:embed="rId2"/>
          <a:srcRect/>
          <a:stretch>
            <a:fillRect/>
          </a:stretch>
        </p:blipFill>
        <p:spPr bwMode="auto">
          <a:xfrm>
            <a:off x="1371600" y="60035"/>
            <a:ext cx="6172200" cy="6826827"/>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581</TotalTime>
  <Words>3355</Words>
  <Application>Microsoft Macintosh PowerPoint</Application>
  <PresentationFormat>Ekran Gösterisi (4:3)</PresentationFormat>
  <Paragraphs>221</Paragraphs>
  <Slides>39</Slides>
  <Notes>2</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39</vt:i4>
      </vt:variant>
    </vt:vector>
  </HeadingPairs>
  <TitlesOfParts>
    <vt:vector size="49" baseType="lpstr">
      <vt:lpstr>Arial Unicode MS</vt:lpstr>
      <vt:lpstr>adobe-garamond-pro</vt:lpstr>
      <vt:lpstr>Arial</vt:lpstr>
      <vt:lpstr>Calibri</vt:lpstr>
      <vt:lpstr>Goudy Old Style</vt:lpstr>
      <vt:lpstr>inherit</vt:lpstr>
      <vt:lpstr>Times New Roman</vt:lpstr>
      <vt:lpstr>Times New Roman TUR</vt:lpstr>
      <vt:lpstr>Wingdings</vt:lpstr>
      <vt:lpstr>Office Theme</vt:lpstr>
      <vt:lpstr>PowerPoint Sunusu</vt:lpstr>
      <vt:lpstr>The Second Generation</vt:lpstr>
      <vt:lpstr>Closet Drama</vt:lpstr>
      <vt:lpstr>George Gordon Byron</vt:lpstr>
      <vt:lpstr>Byron’s view on Nature</vt:lpstr>
      <vt:lpstr>BYRONIC HERO</vt:lpstr>
      <vt:lpstr>Main works of Lord Byron</vt:lpstr>
      <vt:lpstr>PowerPoint Sunusu</vt:lpstr>
      <vt:lpstr>PowerPoint Sunusu</vt:lpstr>
      <vt:lpstr>Percy Bysshe Shelley</vt:lpstr>
      <vt:lpstr>PowerPoint Sunusu</vt:lpstr>
      <vt:lpstr>PowerPoint Sunusu</vt:lpstr>
      <vt:lpstr>PowerPoint Sunusu</vt:lpstr>
      <vt:lpstr>PowerPoint Sunusu</vt:lpstr>
      <vt:lpstr>The Poet’s Task</vt:lpstr>
      <vt:lpstr>OZYMANDIAS</vt:lpstr>
      <vt:lpstr>ODE TO THE WEST WIND</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Orgate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Ortech</dc:creator>
  <cp:lastModifiedBy>Pelin Gölcük Mirza</cp:lastModifiedBy>
  <cp:revision>32</cp:revision>
  <dcterms:created xsi:type="dcterms:W3CDTF">2010-03-29T21:43:37Z</dcterms:created>
  <dcterms:modified xsi:type="dcterms:W3CDTF">2024-05-15T08:18:19Z</dcterms:modified>
</cp:coreProperties>
</file>